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738" r:id="rId2"/>
    <p:sldId id="267" r:id="rId3"/>
    <p:sldId id="844" r:id="rId4"/>
    <p:sldId id="802" r:id="rId5"/>
    <p:sldId id="803" r:id="rId6"/>
    <p:sldId id="805" r:id="rId7"/>
    <p:sldId id="806" r:id="rId8"/>
    <p:sldId id="807" r:id="rId9"/>
    <p:sldId id="808" r:id="rId10"/>
    <p:sldId id="809" r:id="rId11"/>
    <p:sldId id="810" r:id="rId12"/>
    <p:sldId id="811" r:id="rId13"/>
    <p:sldId id="815" r:id="rId14"/>
    <p:sldId id="812" r:id="rId15"/>
    <p:sldId id="814" r:id="rId16"/>
    <p:sldId id="816" r:id="rId17"/>
    <p:sldId id="813" r:id="rId18"/>
    <p:sldId id="817" r:id="rId19"/>
    <p:sldId id="818" r:id="rId20"/>
    <p:sldId id="819" r:id="rId21"/>
    <p:sldId id="820" r:id="rId22"/>
    <p:sldId id="821" r:id="rId23"/>
    <p:sldId id="822" r:id="rId24"/>
    <p:sldId id="824" r:id="rId25"/>
    <p:sldId id="823" r:id="rId26"/>
    <p:sldId id="825" r:id="rId27"/>
    <p:sldId id="826" r:id="rId28"/>
    <p:sldId id="827" r:id="rId29"/>
    <p:sldId id="828" r:id="rId30"/>
    <p:sldId id="829" r:id="rId31"/>
    <p:sldId id="830" r:id="rId32"/>
    <p:sldId id="832" r:id="rId33"/>
    <p:sldId id="833" r:id="rId34"/>
    <p:sldId id="834" r:id="rId35"/>
    <p:sldId id="835" r:id="rId36"/>
    <p:sldId id="836" r:id="rId37"/>
    <p:sldId id="837" r:id="rId38"/>
    <p:sldId id="838" r:id="rId39"/>
    <p:sldId id="839" r:id="rId40"/>
    <p:sldId id="840" r:id="rId41"/>
    <p:sldId id="841" r:id="rId42"/>
    <p:sldId id="842" r:id="rId43"/>
    <p:sldId id="843" r:id="rId44"/>
    <p:sldId id="797" r:id="rId45"/>
    <p:sldId id="79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BB4A69-0162-41B0-AE61-CEFBAC302811}" v="5" dt="2026-04-24T13:55:27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Nivel</c:v>
                </c:pt>
              </c:strCache>
            </c:strRef>
          </c:tx>
          <c:spPr>
            <a:ln w="25400" cap="flat">
              <a:solidFill>
                <a:srgbClr val="0773B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Sheet1!$A$2:$A$61</c:f>
              <c:strCache>
                <c:ptCount val="60"/>
                <c:pt idx="0">
                  <c:v>Apr 21</c:v>
                </c:pt>
                <c:pt idx="1">
                  <c:v>May 21</c:v>
                </c:pt>
                <c:pt idx="2">
                  <c:v>Jun 21</c:v>
                </c:pt>
                <c:pt idx="3">
                  <c:v>Jul 21</c:v>
                </c:pt>
                <c:pt idx="4">
                  <c:v>Aug 21</c:v>
                </c:pt>
                <c:pt idx="5">
                  <c:v>Sep 21</c:v>
                </c:pt>
                <c:pt idx="6">
                  <c:v>Oct 21</c:v>
                </c:pt>
                <c:pt idx="7">
                  <c:v>Nov 21</c:v>
                </c:pt>
                <c:pt idx="8">
                  <c:v>Dec 21</c:v>
                </c:pt>
                <c:pt idx="9">
                  <c:v>Jan 22</c:v>
                </c:pt>
                <c:pt idx="10">
                  <c:v>Feb 22</c:v>
                </c:pt>
                <c:pt idx="11">
                  <c:v>Mar 22</c:v>
                </c:pt>
                <c:pt idx="12">
                  <c:v>Apr 22</c:v>
                </c:pt>
                <c:pt idx="13">
                  <c:v>May 22</c:v>
                </c:pt>
                <c:pt idx="14">
                  <c:v>Jun 22</c:v>
                </c:pt>
                <c:pt idx="15">
                  <c:v>Jul 22</c:v>
                </c:pt>
                <c:pt idx="16">
                  <c:v>Aug 22</c:v>
                </c:pt>
                <c:pt idx="17">
                  <c:v>Sep 22</c:v>
                </c:pt>
                <c:pt idx="18">
                  <c:v>Oct 22</c:v>
                </c:pt>
                <c:pt idx="19">
                  <c:v>Nov 22</c:v>
                </c:pt>
                <c:pt idx="20">
                  <c:v>Dec 22</c:v>
                </c:pt>
                <c:pt idx="21">
                  <c:v>Jan 23</c:v>
                </c:pt>
                <c:pt idx="22">
                  <c:v>Feb 23</c:v>
                </c:pt>
                <c:pt idx="23">
                  <c:v>Mar 23</c:v>
                </c:pt>
                <c:pt idx="24">
                  <c:v>Apr 23</c:v>
                </c:pt>
                <c:pt idx="25">
                  <c:v>May 23</c:v>
                </c:pt>
                <c:pt idx="26">
                  <c:v>Jun 23</c:v>
                </c:pt>
                <c:pt idx="27">
                  <c:v>Jul 23</c:v>
                </c:pt>
                <c:pt idx="28">
                  <c:v>Aug 23</c:v>
                </c:pt>
                <c:pt idx="29">
                  <c:v>Sep 23</c:v>
                </c:pt>
                <c:pt idx="30">
                  <c:v>Oct 23</c:v>
                </c:pt>
                <c:pt idx="31">
                  <c:v>Nov 23</c:v>
                </c:pt>
                <c:pt idx="32">
                  <c:v>Dec 23</c:v>
                </c:pt>
                <c:pt idx="33">
                  <c:v>Jan 24</c:v>
                </c:pt>
                <c:pt idx="34">
                  <c:v>Feb 24</c:v>
                </c:pt>
                <c:pt idx="35">
                  <c:v>Mar 24</c:v>
                </c:pt>
                <c:pt idx="36">
                  <c:v>Apr 24</c:v>
                </c:pt>
                <c:pt idx="37">
                  <c:v>May 24</c:v>
                </c:pt>
                <c:pt idx="38">
                  <c:v>Jun 24</c:v>
                </c:pt>
                <c:pt idx="39">
                  <c:v>Jul 24</c:v>
                </c:pt>
                <c:pt idx="40">
                  <c:v>Aug 24</c:v>
                </c:pt>
                <c:pt idx="41">
                  <c:v>Sep 24</c:v>
                </c:pt>
                <c:pt idx="42">
                  <c:v>Oct 24</c:v>
                </c:pt>
                <c:pt idx="43">
                  <c:v>Nov 24</c:v>
                </c:pt>
                <c:pt idx="44">
                  <c:v>Dec 24</c:v>
                </c:pt>
                <c:pt idx="45">
                  <c:v>Jan 25</c:v>
                </c:pt>
                <c:pt idx="46">
                  <c:v>Feb 25</c:v>
                </c:pt>
                <c:pt idx="47">
                  <c:v>Mar 25</c:v>
                </c:pt>
                <c:pt idx="48">
                  <c:v>Apr 25</c:v>
                </c:pt>
                <c:pt idx="49">
                  <c:v>May 25</c:v>
                </c:pt>
                <c:pt idx="50">
                  <c:v>Jun 25</c:v>
                </c:pt>
                <c:pt idx="51">
                  <c:v>Jul 25</c:v>
                </c:pt>
                <c:pt idx="52">
                  <c:v>Aug 25</c:v>
                </c:pt>
                <c:pt idx="53">
                  <c:v>Sep 25</c:v>
                </c:pt>
                <c:pt idx="54">
                  <c:v>Oct 25</c:v>
                </c:pt>
                <c:pt idx="55">
                  <c:v>Nov 25</c:v>
                </c:pt>
                <c:pt idx="56">
                  <c:v>Dec 25</c:v>
                </c:pt>
                <c:pt idx="57">
                  <c:v>Jan 26</c:v>
                </c:pt>
                <c:pt idx="58">
                  <c:v>Feb 26</c:v>
                </c:pt>
                <c:pt idx="59">
                  <c:v>Mar 26</c:v>
                </c:pt>
              </c:strCache>
            </c:strRef>
          </c:cat>
          <c:val>
            <c:numRef>
              <c:f>Sheet1!$B$2:$B$61</c:f>
              <c:numCache>
                <c:formatCode>General</c:formatCode>
                <c:ptCount val="60"/>
                <c:pt idx="0">
                  <c:v>98.56</c:v>
                </c:pt>
                <c:pt idx="1">
                  <c:v>99.43</c:v>
                </c:pt>
                <c:pt idx="2">
                  <c:v>99.8</c:v>
                </c:pt>
                <c:pt idx="3">
                  <c:v>100.25</c:v>
                </c:pt>
                <c:pt idx="4">
                  <c:v>100.04</c:v>
                </c:pt>
                <c:pt idx="5">
                  <c:v>98.86</c:v>
                </c:pt>
                <c:pt idx="6">
                  <c:v>100.19</c:v>
                </c:pt>
                <c:pt idx="7">
                  <c:v>100.87</c:v>
                </c:pt>
                <c:pt idx="8">
                  <c:v>100.57</c:v>
                </c:pt>
                <c:pt idx="9">
                  <c:v>100.19</c:v>
                </c:pt>
                <c:pt idx="10">
                  <c:v>100.81</c:v>
                </c:pt>
                <c:pt idx="11">
                  <c:v>101.39</c:v>
                </c:pt>
                <c:pt idx="12">
                  <c:v>101.44</c:v>
                </c:pt>
                <c:pt idx="13">
                  <c:v>101.33</c:v>
                </c:pt>
                <c:pt idx="14">
                  <c:v>101.02</c:v>
                </c:pt>
                <c:pt idx="15">
                  <c:v>101.22</c:v>
                </c:pt>
                <c:pt idx="16">
                  <c:v>101.1</c:v>
                </c:pt>
                <c:pt idx="17">
                  <c:v>101.29</c:v>
                </c:pt>
                <c:pt idx="18">
                  <c:v>101.25</c:v>
                </c:pt>
                <c:pt idx="19">
                  <c:v>100.96</c:v>
                </c:pt>
                <c:pt idx="20">
                  <c:v>99.77</c:v>
                </c:pt>
                <c:pt idx="21">
                  <c:v>100.5</c:v>
                </c:pt>
                <c:pt idx="22">
                  <c:v>100.64</c:v>
                </c:pt>
                <c:pt idx="23">
                  <c:v>101.02</c:v>
                </c:pt>
                <c:pt idx="24">
                  <c:v>101.25</c:v>
                </c:pt>
                <c:pt idx="25">
                  <c:v>100.93</c:v>
                </c:pt>
                <c:pt idx="26">
                  <c:v>100.12</c:v>
                </c:pt>
                <c:pt idx="27">
                  <c:v>100.91</c:v>
                </c:pt>
                <c:pt idx="28">
                  <c:v>100.84</c:v>
                </c:pt>
                <c:pt idx="29">
                  <c:v>101.02</c:v>
                </c:pt>
                <c:pt idx="30">
                  <c:v>100.47</c:v>
                </c:pt>
                <c:pt idx="31">
                  <c:v>100.86</c:v>
                </c:pt>
                <c:pt idx="32">
                  <c:v>100.6</c:v>
                </c:pt>
                <c:pt idx="33">
                  <c:v>99.22</c:v>
                </c:pt>
                <c:pt idx="34">
                  <c:v>100.28</c:v>
                </c:pt>
                <c:pt idx="35">
                  <c:v>100.46</c:v>
                </c:pt>
                <c:pt idx="36">
                  <c:v>100.24</c:v>
                </c:pt>
                <c:pt idx="37">
                  <c:v>100.86</c:v>
                </c:pt>
                <c:pt idx="38">
                  <c:v>100.89</c:v>
                </c:pt>
                <c:pt idx="39">
                  <c:v>99.98</c:v>
                </c:pt>
                <c:pt idx="40">
                  <c:v>100.43</c:v>
                </c:pt>
                <c:pt idx="41">
                  <c:v>99.81</c:v>
                </c:pt>
                <c:pt idx="42">
                  <c:v>99.47</c:v>
                </c:pt>
                <c:pt idx="43">
                  <c:v>99.29</c:v>
                </c:pt>
                <c:pt idx="44">
                  <c:v>100.33</c:v>
                </c:pt>
                <c:pt idx="45">
                  <c:v>100.06</c:v>
                </c:pt>
                <c:pt idx="46">
                  <c:v>101.1</c:v>
                </c:pt>
                <c:pt idx="47">
                  <c:v>101.04</c:v>
                </c:pt>
                <c:pt idx="48">
                  <c:v>101.13</c:v>
                </c:pt>
                <c:pt idx="49">
                  <c:v>100.97</c:v>
                </c:pt>
                <c:pt idx="50">
                  <c:v>101.48</c:v>
                </c:pt>
                <c:pt idx="51">
                  <c:v>101.89</c:v>
                </c:pt>
                <c:pt idx="52">
                  <c:v>101.62</c:v>
                </c:pt>
                <c:pt idx="53">
                  <c:v>101.67</c:v>
                </c:pt>
                <c:pt idx="54">
                  <c:v>101.22</c:v>
                </c:pt>
                <c:pt idx="55">
                  <c:v>101.08</c:v>
                </c:pt>
                <c:pt idx="56">
                  <c:v>101.61</c:v>
                </c:pt>
                <c:pt idx="57">
                  <c:v>101.6</c:v>
                </c:pt>
                <c:pt idx="58">
                  <c:v>102.34</c:v>
                </c:pt>
                <c:pt idx="59">
                  <c:v>101.79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DD0-4300-B6DD-62D66C4E2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4"/>
        <c:axId val="2094734552"/>
      </c:line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700" b="0" i="0" u="none" strike="noStrike">
                <a:solidFill>
                  <a:srgbClr val="888687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E8EDF2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800" b="0" i="0" u="none" strike="noStrike">
                <a:solidFill>
                  <a:srgbClr val="888687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Positivo</c:v>
                </c:pt>
              </c:strCache>
            </c:strRef>
          </c:tx>
          <c:spPr>
            <a:solidFill>
              <a:srgbClr val="2E7D32"/>
            </a:solidFill>
            <a:effectLst/>
          </c:spPr>
          <c:invertIfNegative val="0"/>
          <c:cat>
            <c:strRef>
              <c:f>Sheet1!$A$2:$A$61</c:f>
              <c:strCache>
                <c:ptCount val="60"/>
                <c:pt idx="0">
                  <c:v>Apr 21</c:v>
                </c:pt>
                <c:pt idx="1">
                  <c:v>May 21</c:v>
                </c:pt>
                <c:pt idx="2">
                  <c:v>Jun 21</c:v>
                </c:pt>
                <c:pt idx="3">
                  <c:v>Jul 21</c:v>
                </c:pt>
                <c:pt idx="4">
                  <c:v>Aug 21</c:v>
                </c:pt>
                <c:pt idx="5">
                  <c:v>Sep 21</c:v>
                </c:pt>
                <c:pt idx="6">
                  <c:v>Oct 21</c:v>
                </c:pt>
                <c:pt idx="7">
                  <c:v>Nov 21</c:v>
                </c:pt>
                <c:pt idx="8">
                  <c:v>Dec 21</c:v>
                </c:pt>
                <c:pt idx="9">
                  <c:v>Jan 22</c:v>
                </c:pt>
                <c:pt idx="10">
                  <c:v>Feb 22</c:v>
                </c:pt>
                <c:pt idx="11">
                  <c:v>Mar 22</c:v>
                </c:pt>
                <c:pt idx="12">
                  <c:v>Apr 22</c:v>
                </c:pt>
                <c:pt idx="13">
                  <c:v>May 22</c:v>
                </c:pt>
                <c:pt idx="14">
                  <c:v>Jun 22</c:v>
                </c:pt>
                <c:pt idx="15">
                  <c:v>Jul 22</c:v>
                </c:pt>
                <c:pt idx="16">
                  <c:v>Aug 22</c:v>
                </c:pt>
                <c:pt idx="17">
                  <c:v>Sep 22</c:v>
                </c:pt>
                <c:pt idx="18">
                  <c:v>Oct 22</c:v>
                </c:pt>
                <c:pt idx="19">
                  <c:v>Nov 22</c:v>
                </c:pt>
                <c:pt idx="20">
                  <c:v>Dec 22</c:v>
                </c:pt>
                <c:pt idx="21">
                  <c:v>Jan 23</c:v>
                </c:pt>
                <c:pt idx="22">
                  <c:v>Feb 23</c:v>
                </c:pt>
                <c:pt idx="23">
                  <c:v>Mar 23</c:v>
                </c:pt>
                <c:pt idx="24">
                  <c:v>Apr 23</c:v>
                </c:pt>
                <c:pt idx="25">
                  <c:v>May 23</c:v>
                </c:pt>
                <c:pt idx="26">
                  <c:v>Jun 23</c:v>
                </c:pt>
                <c:pt idx="27">
                  <c:v>Jul 23</c:v>
                </c:pt>
                <c:pt idx="28">
                  <c:v>Aug 23</c:v>
                </c:pt>
                <c:pt idx="29">
                  <c:v>Sep 23</c:v>
                </c:pt>
                <c:pt idx="30">
                  <c:v>Oct 23</c:v>
                </c:pt>
                <c:pt idx="31">
                  <c:v>Nov 23</c:v>
                </c:pt>
                <c:pt idx="32">
                  <c:v>Dec 23</c:v>
                </c:pt>
                <c:pt idx="33">
                  <c:v>Jan 24</c:v>
                </c:pt>
                <c:pt idx="34">
                  <c:v>Feb 24</c:v>
                </c:pt>
                <c:pt idx="35">
                  <c:v>Mar 24</c:v>
                </c:pt>
                <c:pt idx="36">
                  <c:v>Apr 24</c:v>
                </c:pt>
                <c:pt idx="37">
                  <c:v>May 24</c:v>
                </c:pt>
                <c:pt idx="38">
                  <c:v>Jun 24</c:v>
                </c:pt>
                <c:pt idx="39">
                  <c:v>Jul 24</c:v>
                </c:pt>
                <c:pt idx="40">
                  <c:v>Aug 24</c:v>
                </c:pt>
                <c:pt idx="41">
                  <c:v>Sep 24</c:v>
                </c:pt>
                <c:pt idx="42">
                  <c:v>Oct 24</c:v>
                </c:pt>
                <c:pt idx="43">
                  <c:v>Nov 24</c:v>
                </c:pt>
                <c:pt idx="44">
                  <c:v>Dec 24</c:v>
                </c:pt>
                <c:pt idx="45">
                  <c:v>Jan 25</c:v>
                </c:pt>
                <c:pt idx="46">
                  <c:v>Feb 25</c:v>
                </c:pt>
                <c:pt idx="47">
                  <c:v>Mar 25</c:v>
                </c:pt>
                <c:pt idx="48">
                  <c:v>Apr 25</c:v>
                </c:pt>
                <c:pt idx="49">
                  <c:v>May 25</c:v>
                </c:pt>
                <c:pt idx="50">
                  <c:v>Jun 25</c:v>
                </c:pt>
                <c:pt idx="51">
                  <c:v>Jul 25</c:v>
                </c:pt>
                <c:pt idx="52">
                  <c:v>Aug 25</c:v>
                </c:pt>
                <c:pt idx="53">
                  <c:v>Sep 25</c:v>
                </c:pt>
                <c:pt idx="54">
                  <c:v>Oct 25</c:v>
                </c:pt>
                <c:pt idx="55">
                  <c:v>Nov 25</c:v>
                </c:pt>
                <c:pt idx="56">
                  <c:v>Dec 25</c:v>
                </c:pt>
                <c:pt idx="57">
                  <c:v>Jan 26</c:v>
                </c:pt>
                <c:pt idx="58">
                  <c:v>Feb 26</c:v>
                </c:pt>
                <c:pt idx="59">
                  <c:v>Mar 26</c:v>
                </c:pt>
              </c:strCache>
            </c:strRef>
          </c:cat>
          <c:val>
            <c:numRef>
              <c:f>Sheet1!$B$2:$B$61</c:f>
              <c:numCache>
                <c:formatCode>General</c:formatCode>
                <c:ptCount val="60"/>
                <c:pt idx="0">
                  <c:v>16.55</c:v>
                </c:pt>
                <c:pt idx="1">
                  <c:v>15.67</c:v>
                </c:pt>
                <c:pt idx="2">
                  <c:v>8.9600000000000009</c:v>
                </c:pt>
                <c:pt idx="3">
                  <c:v>5.5</c:v>
                </c:pt>
                <c:pt idx="4">
                  <c:v>4.26</c:v>
                </c:pt>
                <c:pt idx="5">
                  <c:v>3.01</c:v>
                </c:pt>
                <c:pt idx="6">
                  <c:v>3.56</c:v>
                </c:pt>
                <c:pt idx="7">
                  <c:v>3.9</c:v>
                </c:pt>
                <c:pt idx="8">
                  <c:v>2.25</c:v>
                </c:pt>
                <c:pt idx="9">
                  <c:v>1.32</c:v>
                </c:pt>
                <c:pt idx="10">
                  <c:v>5.43</c:v>
                </c:pt>
                <c:pt idx="11">
                  <c:v>3.05</c:v>
                </c:pt>
                <c:pt idx="12">
                  <c:v>2.92</c:v>
                </c:pt>
                <c:pt idx="13">
                  <c:v>1.91</c:v>
                </c:pt>
                <c:pt idx="14">
                  <c:v>1.22</c:v>
                </c:pt>
                <c:pt idx="15">
                  <c:v>0.97</c:v>
                </c:pt>
                <c:pt idx="16">
                  <c:v>1.05</c:v>
                </c:pt>
                <c:pt idx="17">
                  <c:v>2.46</c:v>
                </c:pt>
                <c:pt idx="18">
                  <c:v>1.06</c:v>
                </c:pt>
                <c:pt idx="19">
                  <c:v>0.09</c:v>
                </c:pt>
                <c:pt idx="21">
                  <c:v>0.32</c:v>
                </c:pt>
                <c:pt idx="32">
                  <c:v>0.84</c:v>
                </c:pt>
                <c:pt idx="38">
                  <c:v>0.77</c:v>
                </c:pt>
                <c:pt idx="45">
                  <c:v>0.85</c:v>
                </c:pt>
                <c:pt idx="46">
                  <c:v>0.81</c:v>
                </c:pt>
                <c:pt idx="47">
                  <c:v>0.57999999999999996</c:v>
                </c:pt>
                <c:pt idx="48">
                  <c:v>0.88</c:v>
                </c:pt>
                <c:pt idx="49">
                  <c:v>0.1</c:v>
                </c:pt>
                <c:pt idx="50">
                  <c:v>0.57999999999999996</c:v>
                </c:pt>
                <c:pt idx="51">
                  <c:v>1.92</c:v>
                </c:pt>
                <c:pt idx="52">
                  <c:v>1.19</c:v>
                </c:pt>
                <c:pt idx="53">
                  <c:v>1.86</c:v>
                </c:pt>
                <c:pt idx="54">
                  <c:v>1.76</c:v>
                </c:pt>
                <c:pt idx="55">
                  <c:v>1.8</c:v>
                </c:pt>
                <c:pt idx="56">
                  <c:v>1.28</c:v>
                </c:pt>
                <c:pt idx="57">
                  <c:v>1.53</c:v>
                </c:pt>
                <c:pt idx="58">
                  <c:v>1.23</c:v>
                </c:pt>
                <c:pt idx="59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DF-43D7-B8E0-0ABF793481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Negativo</c:v>
                </c:pt>
              </c:strCache>
            </c:strRef>
          </c:tx>
          <c:spPr>
            <a:solidFill>
              <a:srgbClr val="C62828"/>
            </a:solidFill>
            <a:effectLst/>
          </c:spPr>
          <c:invertIfNegative val="0"/>
          <c:cat>
            <c:strRef>
              <c:f>Sheet1!$A$2:$A$61</c:f>
              <c:strCache>
                <c:ptCount val="60"/>
                <c:pt idx="0">
                  <c:v>Apr 21</c:v>
                </c:pt>
                <c:pt idx="1">
                  <c:v>May 21</c:v>
                </c:pt>
                <c:pt idx="2">
                  <c:v>Jun 21</c:v>
                </c:pt>
                <c:pt idx="3">
                  <c:v>Jul 21</c:v>
                </c:pt>
                <c:pt idx="4">
                  <c:v>Aug 21</c:v>
                </c:pt>
                <c:pt idx="5">
                  <c:v>Sep 21</c:v>
                </c:pt>
                <c:pt idx="6">
                  <c:v>Oct 21</c:v>
                </c:pt>
                <c:pt idx="7">
                  <c:v>Nov 21</c:v>
                </c:pt>
                <c:pt idx="8">
                  <c:v>Dec 21</c:v>
                </c:pt>
                <c:pt idx="9">
                  <c:v>Jan 22</c:v>
                </c:pt>
                <c:pt idx="10">
                  <c:v>Feb 22</c:v>
                </c:pt>
                <c:pt idx="11">
                  <c:v>Mar 22</c:v>
                </c:pt>
                <c:pt idx="12">
                  <c:v>Apr 22</c:v>
                </c:pt>
                <c:pt idx="13">
                  <c:v>May 22</c:v>
                </c:pt>
                <c:pt idx="14">
                  <c:v>Jun 22</c:v>
                </c:pt>
                <c:pt idx="15">
                  <c:v>Jul 22</c:v>
                </c:pt>
                <c:pt idx="16">
                  <c:v>Aug 22</c:v>
                </c:pt>
                <c:pt idx="17">
                  <c:v>Sep 22</c:v>
                </c:pt>
                <c:pt idx="18">
                  <c:v>Oct 22</c:v>
                </c:pt>
                <c:pt idx="19">
                  <c:v>Nov 22</c:v>
                </c:pt>
                <c:pt idx="20">
                  <c:v>Dec 22</c:v>
                </c:pt>
                <c:pt idx="21">
                  <c:v>Jan 23</c:v>
                </c:pt>
                <c:pt idx="22">
                  <c:v>Feb 23</c:v>
                </c:pt>
                <c:pt idx="23">
                  <c:v>Mar 23</c:v>
                </c:pt>
                <c:pt idx="24">
                  <c:v>Apr 23</c:v>
                </c:pt>
                <c:pt idx="25">
                  <c:v>May 23</c:v>
                </c:pt>
                <c:pt idx="26">
                  <c:v>Jun 23</c:v>
                </c:pt>
                <c:pt idx="27">
                  <c:v>Jul 23</c:v>
                </c:pt>
                <c:pt idx="28">
                  <c:v>Aug 23</c:v>
                </c:pt>
                <c:pt idx="29">
                  <c:v>Sep 23</c:v>
                </c:pt>
                <c:pt idx="30">
                  <c:v>Oct 23</c:v>
                </c:pt>
                <c:pt idx="31">
                  <c:v>Nov 23</c:v>
                </c:pt>
                <c:pt idx="32">
                  <c:v>Dec 23</c:v>
                </c:pt>
                <c:pt idx="33">
                  <c:v>Jan 24</c:v>
                </c:pt>
                <c:pt idx="34">
                  <c:v>Feb 24</c:v>
                </c:pt>
                <c:pt idx="35">
                  <c:v>Mar 24</c:v>
                </c:pt>
                <c:pt idx="36">
                  <c:v>Apr 24</c:v>
                </c:pt>
                <c:pt idx="37">
                  <c:v>May 24</c:v>
                </c:pt>
                <c:pt idx="38">
                  <c:v>Jun 24</c:v>
                </c:pt>
                <c:pt idx="39">
                  <c:v>Jul 24</c:v>
                </c:pt>
                <c:pt idx="40">
                  <c:v>Aug 24</c:v>
                </c:pt>
                <c:pt idx="41">
                  <c:v>Sep 24</c:v>
                </c:pt>
                <c:pt idx="42">
                  <c:v>Oct 24</c:v>
                </c:pt>
                <c:pt idx="43">
                  <c:v>Nov 24</c:v>
                </c:pt>
                <c:pt idx="44">
                  <c:v>Dec 24</c:v>
                </c:pt>
                <c:pt idx="45">
                  <c:v>Jan 25</c:v>
                </c:pt>
                <c:pt idx="46">
                  <c:v>Feb 25</c:v>
                </c:pt>
                <c:pt idx="47">
                  <c:v>Mar 25</c:v>
                </c:pt>
                <c:pt idx="48">
                  <c:v>Apr 25</c:v>
                </c:pt>
                <c:pt idx="49">
                  <c:v>May 25</c:v>
                </c:pt>
                <c:pt idx="50">
                  <c:v>Jun 25</c:v>
                </c:pt>
                <c:pt idx="51">
                  <c:v>Jul 25</c:v>
                </c:pt>
                <c:pt idx="52">
                  <c:v>Aug 25</c:v>
                </c:pt>
                <c:pt idx="53">
                  <c:v>Sep 25</c:v>
                </c:pt>
                <c:pt idx="54">
                  <c:v>Oct 25</c:v>
                </c:pt>
                <c:pt idx="55">
                  <c:v>Nov 25</c:v>
                </c:pt>
                <c:pt idx="56">
                  <c:v>Dec 25</c:v>
                </c:pt>
                <c:pt idx="57">
                  <c:v>Jan 26</c:v>
                </c:pt>
                <c:pt idx="58">
                  <c:v>Feb 26</c:v>
                </c:pt>
                <c:pt idx="59">
                  <c:v>Mar 26</c:v>
                </c:pt>
              </c:strCache>
            </c:strRef>
          </c:cat>
          <c:val>
            <c:numRef>
              <c:f>Sheet1!$C$2:$C$61</c:f>
              <c:numCache>
                <c:formatCode>General</c:formatCode>
                <c:ptCount val="60"/>
                <c:pt idx="20">
                  <c:v>-0.8</c:v>
                </c:pt>
                <c:pt idx="22">
                  <c:v>-0.16</c:v>
                </c:pt>
                <c:pt idx="23">
                  <c:v>-0.37</c:v>
                </c:pt>
                <c:pt idx="24">
                  <c:v>-0.18</c:v>
                </c:pt>
                <c:pt idx="25">
                  <c:v>-0.4</c:v>
                </c:pt>
                <c:pt idx="26">
                  <c:v>-0.89</c:v>
                </c:pt>
                <c:pt idx="27">
                  <c:v>-0.31</c:v>
                </c:pt>
                <c:pt idx="28">
                  <c:v>-0.25</c:v>
                </c:pt>
                <c:pt idx="29">
                  <c:v>-0.27</c:v>
                </c:pt>
                <c:pt idx="30">
                  <c:v>-0.77</c:v>
                </c:pt>
                <c:pt idx="31">
                  <c:v>-0.09</c:v>
                </c:pt>
                <c:pt idx="33">
                  <c:v>-1.28</c:v>
                </c:pt>
                <c:pt idx="34">
                  <c:v>-0.35</c:v>
                </c:pt>
                <c:pt idx="35">
                  <c:v>-0.56000000000000005</c:v>
                </c:pt>
                <c:pt idx="36">
                  <c:v>-1</c:v>
                </c:pt>
                <c:pt idx="37">
                  <c:v>-0.06</c:v>
                </c:pt>
                <c:pt idx="39">
                  <c:v>-0.92</c:v>
                </c:pt>
                <c:pt idx="40">
                  <c:v>-0.41</c:v>
                </c:pt>
                <c:pt idx="41">
                  <c:v>-1.2</c:v>
                </c:pt>
                <c:pt idx="42">
                  <c:v>-0.99</c:v>
                </c:pt>
                <c:pt idx="43">
                  <c:v>-1.56</c:v>
                </c:pt>
                <c:pt idx="44">
                  <c:v>-0.27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DF-43D7-B8E0-0ABF79348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700" b="0" i="0" u="none" strike="noStrike">
                <a:solidFill>
                  <a:srgbClr val="888687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E8EDF2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800" b="0" i="0" u="none" strike="noStrike">
                <a:solidFill>
                  <a:srgbClr val="888687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Nivel</c:v>
                </c:pt>
              </c:strCache>
            </c:strRef>
          </c:tx>
          <c:spPr>
            <a:ln w="25400" cap="flat">
              <a:solidFill>
                <a:srgbClr val="7B309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Sheet1!$A$2:$A$61</c:f>
              <c:strCache>
                <c:ptCount val="60"/>
                <c:pt idx="0">
                  <c:v>Apr 21</c:v>
                </c:pt>
                <c:pt idx="1">
                  <c:v>May 21</c:v>
                </c:pt>
                <c:pt idx="2">
                  <c:v>Jun 21</c:v>
                </c:pt>
                <c:pt idx="3">
                  <c:v>Jul 21</c:v>
                </c:pt>
                <c:pt idx="4">
                  <c:v>Aug 21</c:v>
                </c:pt>
                <c:pt idx="5">
                  <c:v>Sep 21</c:v>
                </c:pt>
                <c:pt idx="6">
                  <c:v>Oct 21</c:v>
                </c:pt>
                <c:pt idx="7">
                  <c:v>Nov 21</c:v>
                </c:pt>
                <c:pt idx="8">
                  <c:v>Dec 21</c:v>
                </c:pt>
                <c:pt idx="9">
                  <c:v>Jan 22</c:v>
                </c:pt>
                <c:pt idx="10">
                  <c:v>Feb 22</c:v>
                </c:pt>
                <c:pt idx="11">
                  <c:v>Mar 22</c:v>
                </c:pt>
                <c:pt idx="12">
                  <c:v>Apr 22</c:v>
                </c:pt>
                <c:pt idx="13">
                  <c:v>May 22</c:v>
                </c:pt>
                <c:pt idx="14">
                  <c:v>Jun 22</c:v>
                </c:pt>
                <c:pt idx="15">
                  <c:v>Jul 22</c:v>
                </c:pt>
                <c:pt idx="16">
                  <c:v>Aug 22</c:v>
                </c:pt>
                <c:pt idx="17">
                  <c:v>Sep 22</c:v>
                </c:pt>
                <c:pt idx="18">
                  <c:v>Oct 22</c:v>
                </c:pt>
                <c:pt idx="19">
                  <c:v>Nov 22</c:v>
                </c:pt>
                <c:pt idx="20">
                  <c:v>Dec 22</c:v>
                </c:pt>
                <c:pt idx="21">
                  <c:v>Jan 23</c:v>
                </c:pt>
                <c:pt idx="22">
                  <c:v>Feb 23</c:v>
                </c:pt>
                <c:pt idx="23">
                  <c:v>Mar 23</c:v>
                </c:pt>
                <c:pt idx="24">
                  <c:v>Apr 23</c:v>
                </c:pt>
                <c:pt idx="25">
                  <c:v>May 23</c:v>
                </c:pt>
                <c:pt idx="26">
                  <c:v>Jun 23</c:v>
                </c:pt>
                <c:pt idx="27">
                  <c:v>Jul 23</c:v>
                </c:pt>
                <c:pt idx="28">
                  <c:v>Aug 23</c:v>
                </c:pt>
                <c:pt idx="29">
                  <c:v>Sep 23</c:v>
                </c:pt>
                <c:pt idx="30">
                  <c:v>Oct 23</c:v>
                </c:pt>
                <c:pt idx="31">
                  <c:v>Nov 23</c:v>
                </c:pt>
                <c:pt idx="32">
                  <c:v>Dec 23</c:v>
                </c:pt>
                <c:pt idx="33">
                  <c:v>Jan 24</c:v>
                </c:pt>
                <c:pt idx="34">
                  <c:v>Feb 24</c:v>
                </c:pt>
                <c:pt idx="35">
                  <c:v>Mar 24</c:v>
                </c:pt>
                <c:pt idx="36">
                  <c:v>Apr 24</c:v>
                </c:pt>
                <c:pt idx="37">
                  <c:v>May 24</c:v>
                </c:pt>
                <c:pt idx="38">
                  <c:v>Jun 24</c:v>
                </c:pt>
                <c:pt idx="39">
                  <c:v>Jul 24</c:v>
                </c:pt>
                <c:pt idx="40">
                  <c:v>Aug 24</c:v>
                </c:pt>
                <c:pt idx="41">
                  <c:v>Sep 24</c:v>
                </c:pt>
                <c:pt idx="42">
                  <c:v>Oct 24</c:v>
                </c:pt>
                <c:pt idx="43">
                  <c:v>Nov 24</c:v>
                </c:pt>
                <c:pt idx="44">
                  <c:v>Dec 24</c:v>
                </c:pt>
                <c:pt idx="45">
                  <c:v>Jan 25</c:v>
                </c:pt>
                <c:pt idx="46">
                  <c:v>Feb 25</c:v>
                </c:pt>
                <c:pt idx="47">
                  <c:v>Mar 25</c:v>
                </c:pt>
                <c:pt idx="48">
                  <c:v>Apr 25</c:v>
                </c:pt>
                <c:pt idx="49">
                  <c:v>May 25</c:v>
                </c:pt>
                <c:pt idx="50">
                  <c:v>Jun 25</c:v>
                </c:pt>
                <c:pt idx="51">
                  <c:v>Jul 25</c:v>
                </c:pt>
                <c:pt idx="52">
                  <c:v>Aug 25</c:v>
                </c:pt>
                <c:pt idx="53">
                  <c:v>Sep 25</c:v>
                </c:pt>
                <c:pt idx="54">
                  <c:v>Oct 25</c:v>
                </c:pt>
                <c:pt idx="55">
                  <c:v>Nov 25</c:v>
                </c:pt>
                <c:pt idx="56">
                  <c:v>Dec 25</c:v>
                </c:pt>
                <c:pt idx="57">
                  <c:v>Jan 26</c:v>
                </c:pt>
                <c:pt idx="58">
                  <c:v>Feb 26</c:v>
                </c:pt>
                <c:pt idx="59">
                  <c:v>Mar 26</c:v>
                </c:pt>
              </c:strCache>
            </c:strRef>
          </c:cat>
          <c:val>
            <c:numRef>
              <c:f>Sheet1!$B$2:$B$61</c:f>
              <c:numCache>
                <c:formatCode>General</c:formatCode>
                <c:ptCount val="60"/>
                <c:pt idx="0">
                  <c:v>252.61</c:v>
                </c:pt>
                <c:pt idx="1">
                  <c:v>253.01</c:v>
                </c:pt>
                <c:pt idx="2">
                  <c:v>258.27999999999997</c:v>
                </c:pt>
                <c:pt idx="3">
                  <c:v>259.42</c:v>
                </c:pt>
                <c:pt idx="4">
                  <c:v>264.29000000000002</c:v>
                </c:pt>
                <c:pt idx="5">
                  <c:v>259.19</c:v>
                </c:pt>
                <c:pt idx="6">
                  <c:v>263.52999999999997</c:v>
                </c:pt>
                <c:pt idx="7">
                  <c:v>268.64999999999998</c:v>
                </c:pt>
                <c:pt idx="8">
                  <c:v>277.49</c:v>
                </c:pt>
                <c:pt idx="9">
                  <c:v>280.93</c:v>
                </c:pt>
                <c:pt idx="10">
                  <c:v>277.04000000000002</c:v>
                </c:pt>
                <c:pt idx="11">
                  <c:v>277.55</c:v>
                </c:pt>
                <c:pt idx="12">
                  <c:v>279.16000000000003</c:v>
                </c:pt>
                <c:pt idx="13">
                  <c:v>278.74</c:v>
                </c:pt>
                <c:pt idx="14">
                  <c:v>284.76</c:v>
                </c:pt>
                <c:pt idx="15">
                  <c:v>284.45999999999998</c:v>
                </c:pt>
                <c:pt idx="16">
                  <c:v>282.37</c:v>
                </c:pt>
                <c:pt idx="17">
                  <c:v>282.43</c:v>
                </c:pt>
                <c:pt idx="18">
                  <c:v>287.07</c:v>
                </c:pt>
                <c:pt idx="19">
                  <c:v>279.10000000000002</c:v>
                </c:pt>
                <c:pt idx="20">
                  <c:v>293.36</c:v>
                </c:pt>
                <c:pt idx="21">
                  <c:v>288.87</c:v>
                </c:pt>
                <c:pt idx="22">
                  <c:v>280.69</c:v>
                </c:pt>
                <c:pt idx="23">
                  <c:v>289.27</c:v>
                </c:pt>
                <c:pt idx="24">
                  <c:v>290.17</c:v>
                </c:pt>
                <c:pt idx="25">
                  <c:v>289.70999999999998</c:v>
                </c:pt>
                <c:pt idx="26">
                  <c:v>303.97000000000003</c:v>
                </c:pt>
                <c:pt idx="27">
                  <c:v>293.27999999999997</c:v>
                </c:pt>
                <c:pt idx="28">
                  <c:v>289.13</c:v>
                </c:pt>
                <c:pt idx="29">
                  <c:v>298.23</c:v>
                </c:pt>
                <c:pt idx="30">
                  <c:v>285.98</c:v>
                </c:pt>
                <c:pt idx="31">
                  <c:v>298.57</c:v>
                </c:pt>
                <c:pt idx="32">
                  <c:v>304.32</c:v>
                </c:pt>
                <c:pt idx="33">
                  <c:v>280.61</c:v>
                </c:pt>
                <c:pt idx="34">
                  <c:v>282.62</c:v>
                </c:pt>
                <c:pt idx="35">
                  <c:v>287.42</c:v>
                </c:pt>
                <c:pt idx="36">
                  <c:v>286.97000000000003</c:v>
                </c:pt>
                <c:pt idx="37">
                  <c:v>286.83</c:v>
                </c:pt>
                <c:pt idx="38">
                  <c:v>281.13</c:v>
                </c:pt>
                <c:pt idx="39">
                  <c:v>293.23</c:v>
                </c:pt>
                <c:pt idx="40">
                  <c:v>289.93</c:v>
                </c:pt>
                <c:pt idx="41">
                  <c:v>292.47000000000003</c:v>
                </c:pt>
                <c:pt idx="42">
                  <c:v>293.27</c:v>
                </c:pt>
                <c:pt idx="43">
                  <c:v>288.33999999999997</c:v>
                </c:pt>
                <c:pt idx="44">
                  <c:v>290.56</c:v>
                </c:pt>
                <c:pt idx="45">
                  <c:v>291.19</c:v>
                </c:pt>
                <c:pt idx="46">
                  <c:v>293.99</c:v>
                </c:pt>
                <c:pt idx="47">
                  <c:v>316.22000000000003</c:v>
                </c:pt>
                <c:pt idx="48">
                  <c:v>295.23</c:v>
                </c:pt>
                <c:pt idx="49">
                  <c:v>344.07</c:v>
                </c:pt>
                <c:pt idx="50">
                  <c:v>311.76</c:v>
                </c:pt>
                <c:pt idx="51">
                  <c:v>303.02999999999997</c:v>
                </c:pt>
                <c:pt idx="52">
                  <c:v>312.14</c:v>
                </c:pt>
                <c:pt idx="53">
                  <c:v>314.14999999999998</c:v>
                </c:pt>
                <c:pt idx="54">
                  <c:v>307.57</c:v>
                </c:pt>
                <c:pt idx="55">
                  <c:v>324.31</c:v>
                </c:pt>
                <c:pt idx="56">
                  <c:v>321.33999999999997</c:v>
                </c:pt>
                <c:pt idx="57">
                  <c:v>319.98</c:v>
                </c:pt>
                <c:pt idx="58">
                  <c:v>316.23</c:v>
                </c:pt>
                <c:pt idx="59">
                  <c:v>318.91000000000003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A2B-4265-A096-B09B747CB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4"/>
        <c:axId val="2094734552"/>
      </c:line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700" b="0" i="0" u="none" strike="noStrike">
                <a:solidFill>
                  <a:srgbClr val="888687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E8EDF2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800" b="0" i="0" u="none" strike="noStrike">
                <a:solidFill>
                  <a:srgbClr val="888687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Positivo</c:v>
                </c:pt>
              </c:strCache>
            </c:strRef>
          </c:tx>
          <c:spPr>
            <a:solidFill>
              <a:srgbClr val="2E7D32"/>
            </a:solidFill>
            <a:effectLst/>
          </c:spPr>
          <c:invertIfNegative val="0"/>
          <c:cat>
            <c:strRef>
              <c:f>Sheet1!$A$2:$A$61</c:f>
              <c:strCache>
                <c:ptCount val="60"/>
                <c:pt idx="0">
                  <c:v>Apr 21</c:v>
                </c:pt>
                <c:pt idx="1">
                  <c:v>May 21</c:v>
                </c:pt>
                <c:pt idx="2">
                  <c:v>Jun 21</c:v>
                </c:pt>
                <c:pt idx="3">
                  <c:v>Jul 21</c:v>
                </c:pt>
                <c:pt idx="4">
                  <c:v>Aug 21</c:v>
                </c:pt>
                <c:pt idx="5">
                  <c:v>Sep 21</c:v>
                </c:pt>
                <c:pt idx="6">
                  <c:v>Oct 21</c:v>
                </c:pt>
                <c:pt idx="7">
                  <c:v>Nov 21</c:v>
                </c:pt>
                <c:pt idx="8">
                  <c:v>Dec 21</c:v>
                </c:pt>
                <c:pt idx="9">
                  <c:v>Jan 22</c:v>
                </c:pt>
                <c:pt idx="10">
                  <c:v>Feb 22</c:v>
                </c:pt>
                <c:pt idx="11">
                  <c:v>Mar 22</c:v>
                </c:pt>
                <c:pt idx="12">
                  <c:v>Apr 22</c:v>
                </c:pt>
                <c:pt idx="13">
                  <c:v>May 22</c:v>
                </c:pt>
                <c:pt idx="14">
                  <c:v>Jun 22</c:v>
                </c:pt>
                <c:pt idx="15">
                  <c:v>Jul 22</c:v>
                </c:pt>
                <c:pt idx="16">
                  <c:v>Aug 22</c:v>
                </c:pt>
                <c:pt idx="17">
                  <c:v>Sep 22</c:v>
                </c:pt>
                <c:pt idx="18">
                  <c:v>Oct 22</c:v>
                </c:pt>
                <c:pt idx="19">
                  <c:v>Nov 22</c:v>
                </c:pt>
                <c:pt idx="20">
                  <c:v>Dec 22</c:v>
                </c:pt>
                <c:pt idx="21">
                  <c:v>Jan 23</c:v>
                </c:pt>
                <c:pt idx="22">
                  <c:v>Feb 23</c:v>
                </c:pt>
                <c:pt idx="23">
                  <c:v>Mar 23</c:v>
                </c:pt>
                <c:pt idx="24">
                  <c:v>Apr 23</c:v>
                </c:pt>
                <c:pt idx="25">
                  <c:v>May 23</c:v>
                </c:pt>
                <c:pt idx="26">
                  <c:v>Jun 23</c:v>
                </c:pt>
                <c:pt idx="27">
                  <c:v>Jul 23</c:v>
                </c:pt>
                <c:pt idx="28">
                  <c:v>Aug 23</c:v>
                </c:pt>
                <c:pt idx="29">
                  <c:v>Sep 23</c:v>
                </c:pt>
                <c:pt idx="30">
                  <c:v>Oct 23</c:v>
                </c:pt>
                <c:pt idx="31">
                  <c:v>Nov 23</c:v>
                </c:pt>
                <c:pt idx="32">
                  <c:v>Dec 23</c:v>
                </c:pt>
                <c:pt idx="33">
                  <c:v>Jan 24</c:v>
                </c:pt>
                <c:pt idx="34">
                  <c:v>Feb 24</c:v>
                </c:pt>
                <c:pt idx="35">
                  <c:v>Mar 24</c:v>
                </c:pt>
                <c:pt idx="36">
                  <c:v>Apr 24</c:v>
                </c:pt>
                <c:pt idx="37">
                  <c:v>May 24</c:v>
                </c:pt>
                <c:pt idx="38">
                  <c:v>Jun 24</c:v>
                </c:pt>
                <c:pt idx="39">
                  <c:v>Jul 24</c:v>
                </c:pt>
                <c:pt idx="40">
                  <c:v>Aug 24</c:v>
                </c:pt>
                <c:pt idx="41">
                  <c:v>Sep 24</c:v>
                </c:pt>
                <c:pt idx="42">
                  <c:v>Oct 24</c:v>
                </c:pt>
                <c:pt idx="43">
                  <c:v>Nov 24</c:v>
                </c:pt>
                <c:pt idx="44">
                  <c:v>Dec 24</c:v>
                </c:pt>
                <c:pt idx="45">
                  <c:v>Jan 25</c:v>
                </c:pt>
                <c:pt idx="46">
                  <c:v>Feb 25</c:v>
                </c:pt>
                <c:pt idx="47">
                  <c:v>Mar 25</c:v>
                </c:pt>
                <c:pt idx="48">
                  <c:v>Apr 25</c:v>
                </c:pt>
                <c:pt idx="49">
                  <c:v>May 25</c:v>
                </c:pt>
                <c:pt idx="50">
                  <c:v>Jun 25</c:v>
                </c:pt>
                <c:pt idx="51">
                  <c:v>Jul 25</c:v>
                </c:pt>
                <c:pt idx="52">
                  <c:v>Aug 25</c:v>
                </c:pt>
                <c:pt idx="53">
                  <c:v>Sep 25</c:v>
                </c:pt>
                <c:pt idx="54">
                  <c:v>Oct 25</c:v>
                </c:pt>
                <c:pt idx="55">
                  <c:v>Nov 25</c:v>
                </c:pt>
                <c:pt idx="56">
                  <c:v>Dec 25</c:v>
                </c:pt>
                <c:pt idx="57">
                  <c:v>Jan 26</c:v>
                </c:pt>
                <c:pt idx="58">
                  <c:v>Feb 26</c:v>
                </c:pt>
                <c:pt idx="59">
                  <c:v>Mar 26</c:v>
                </c:pt>
              </c:strCache>
            </c:strRef>
          </c:cat>
          <c:val>
            <c:numRef>
              <c:f>Sheet1!$B$2:$B$61</c:f>
              <c:numCache>
                <c:formatCode>General</c:formatCode>
                <c:ptCount val="60"/>
                <c:pt idx="0">
                  <c:v>52.94</c:v>
                </c:pt>
                <c:pt idx="1">
                  <c:v>37.19</c:v>
                </c:pt>
                <c:pt idx="2">
                  <c:v>27.37</c:v>
                </c:pt>
                <c:pt idx="3">
                  <c:v>15.94</c:v>
                </c:pt>
                <c:pt idx="4">
                  <c:v>16.489999999999998</c:v>
                </c:pt>
                <c:pt idx="5">
                  <c:v>12.46</c:v>
                </c:pt>
                <c:pt idx="6">
                  <c:v>11.51</c:v>
                </c:pt>
                <c:pt idx="7">
                  <c:v>13.3</c:v>
                </c:pt>
                <c:pt idx="8">
                  <c:v>14.75</c:v>
                </c:pt>
                <c:pt idx="9">
                  <c:v>12.4</c:v>
                </c:pt>
                <c:pt idx="10">
                  <c:v>10.19</c:v>
                </c:pt>
                <c:pt idx="11">
                  <c:v>9.36</c:v>
                </c:pt>
                <c:pt idx="12">
                  <c:v>10.51</c:v>
                </c:pt>
                <c:pt idx="13">
                  <c:v>10.17</c:v>
                </c:pt>
                <c:pt idx="14">
                  <c:v>10.25</c:v>
                </c:pt>
                <c:pt idx="15">
                  <c:v>9.65</c:v>
                </c:pt>
                <c:pt idx="16">
                  <c:v>6.84</c:v>
                </c:pt>
                <c:pt idx="17">
                  <c:v>8.9700000000000006</c:v>
                </c:pt>
                <c:pt idx="18">
                  <c:v>8.93</c:v>
                </c:pt>
                <c:pt idx="19">
                  <c:v>3.89</c:v>
                </c:pt>
                <c:pt idx="20">
                  <c:v>5.72</c:v>
                </c:pt>
                <c:pt idx="21">
                  <c:v>2.83</c:v>
                </c:pt>
                <c:pt idx="22">
                  <c:v>1.32</c:v>
                </c:pt>
                <c:pt idx="23">
                  <c:v>4.22</c:v>
                </c:pt>
                <c:pt idx="24">
                  <c:v>3.94</c:v>
                </c:pt>
                <c:pt idx="25">
                  <c:v>3.93</c:v>
                </c:pt>
                <c:pt idx="26">
                  <c:v>6.75</c:v>
                </c:pt>
                <c:pt idx="27">
                  <c:v>3.1</c:v>
                </c:pt>
                <c:pt idx="28">
                  <c:v>2.39</c:v>
                </c:pt>
                <c:pt idx="29">
                  <c:v>5.59</c:v>
                </c:pt>
                <c:pt idx="31">
                  <c:v>6.98</c:v>
                </c:pt>
                <c:pt idx="32">
                  <c:v>3.74</c:v>
                </c:pt>
                <c:pt idx="34">
                  <c:v>0.69</c:v>
                </c:pt>
                <c:pt idx="40">
                  <c:v>0.28000000000000003</c:v>
                </c:pt>
                <c:pt idx="42">
                  <c:v>2.5499999999999998</c:v>
                </c:pt>
                <c:pt idx="45">
                  <c:v>3.77</c:v>
                </c:pt>
                <c:pt idx="46">
                  <c:v>4.0199999999999996</c:v>
                </c:pt>
                <c:pt idx="47">
                  <c:v>10.02</c:v>
                </c:pt>
                <c:pt idx="48">
                  <c:v>2.88</c:v>
                </c:pt>
                <c:pt idx="49">
                  <c:v>19.96</c:v>
                </c:pt>
                <c:pt idx="50">
                  <c:v>10.9</c:v>
                </c:pt>
                <c:pt idx="51">
                  <c:v>3.34</c:v>
                </c:pt>
                <c:pt idx="52">
                  <c:v>7.66</c:v>
                </c:pt>
                <c:pt idx="53">
                  <c:v>7.41</c:v>
                </c:pt>
                <c:pt idx="54">
                  <c:v>4.88</c:v>
                </c:pt>
                <c:pt idx="55">
                  <c:v>12.47</c:v>
                </c:pt>
                <c:pt idx="56">
                  <c:v>10.59</c:v>
                </c:pt>
                <c:pt idx="57">
                  <c:v>9.8800000000000008</c:v>
                </c:pt>
                <c:pt idx="58">
                  <c:v>7.57</c:v>
                </c:pt>
                <c:pt idx="59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52-4FD8-AD80-882F1EAA8F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Negativo</c:v>
                </c:pt>
              </c:strCache>
            </c:strRef>
          </c:tx>
          <c:spPr>
            <a:solidFill>
              <a:srgbClr val="C62828"/>
            </a:solidFill>
            <a:effectLst/>
          </c:spPr>
          <c:invertIfNegative val="0"/>
          <c:cat>
            <c:strRef>
              <c:f>Sheet1!$A$2:$A$61</c:f>
              <c:strCache>
                <c:ptCount val="60"/>
                <c:pt idx="0">
                  <c:v>Apr 21</c:v>
                </c:pt>
                <c:pt idx="1">
                  <c:v>May 21</c:v>
                </c:pt>
                <c:pt idx="2">
                  <c:v>Jun 21</c:v>
                </c:pt>
                <c:pt idx="3">
                  <c:v>Jul 21</c:v>
                </c:pt>
                <c:pt idx="4">
                  <c:v>Aug 21</c:v>
                </c:pt>
                <c:pt idx="5">
                  <c:v>Sep 21</c:v>
                </c:pt>
                <c:pt idx="6">
                  <c:v>Oct 21</c:v>
                </c:pt>
                <c:pt idx="7">
                  <c:v>Nov 21</c:v>
                </c:pt>
                <c:pt idx="8">
                  <c:v>Dec 21</c:v>
                </c:pt>
                <c:pt idx="9">
                  <c:v>Jan 22</c:v>
                </c:pt>
                <c:pt idx="10">
                  <c:v>Feb 22</c:v>
                </c:pt>
                <c:pt idx="11">
                  <c:v>Mar 22</c:v>
                </c:pt>
                <c:pt idx="12">
                  <c:v>Apr 22</c:v>
                </c:pt>
                <c:pt idx="13">
                  <c:v>May 22</c:v>
                </c:pt>
                <c:pt idx="14">
                  <c:v>Jun 22</c:v>
                </c:pt>
                <c:pt idx="15">
                  <c:v>Jul 22</c:v>
                </c:pt>
                <c:pt idx="16">
                  <c:v>Aug 22</c:v>
                </c:pt>
                <c:pt idx="17">
                  <c:v>Sep 22</c:v>
                </c:pt>
                <c:pt idx="18">
                  <c:v>Oct 22</c:v>
                </c:pt>
                <c:pt idx="19">
                  <c:v>Nov 22</c:v>
                </c:pt>
                <c:pt idx="20">
                  <c:v>Dec 22</c:v>
                </c:pt>
                <c:pt idx="21">
                  <c:v>Jan 23</c:v>
                </c:pt>
                <c:pt idx="22">
                  <c:v>Feb 23</c:v>
                </c:pt>
                <c:pt idx="23">
                  <c:v>Mar 23</c:v>
                </c:pt>
                <c:pt idx="24">
                  <c:v>Apr 23</c:v>
                </c:pt>
                <c:pt idx="25">
                  <c:v>May 23</c:v>
                </c:pt>
                <c:pt idx="26">
                  <c:v>Jun 23</c:v>
                </c:pt>
                <c:pt idx="27">
                  <c:v>Jul 23</c:v>
                </c:pt>
                <c:pt idx="28">
                  <c:v>Aug 23</c:v>
                </c:pt>
                <c:pt idx="29">
                  <c:v>Sep 23</c:v>
                </c:pt>
                <c:pt idx="30">
                  <c:v>Oct 23</c:v>
                </c:pt>
                <c:pt idx="31">
                  <c:v>Nov 23</c:v>
                </c:pt>
                <c:pt idx="32">
                  <c:v>Dec 23</c:v>
                </c:pt>
                <c:pt idx="33">
                  <c:v>Jan 24</c:v>
                </c:pt>
                <c:pt idx="34">
                  <c:v>Feb 24</c:v>
                </c:pt>
                <c:pt idx="35">
                  <c:v>Mar 24</c:v>
                </c:pt>
                <c:pt idx="36">
                  <c:v>Apr 24</c:v>
                </c:pt>
                <c:pt idx="37">
                  <c:v>May 24</c:v>
                </c:pt>
                <c:pt idx="38">
                  <c:v>Jun 24</c:v>
                </c:pt>
                <c:pt idx="39">
                  <c:v>Jul 24</c:v>
                </c:pt>
                <c:pt idx="40">
                  <c:v>Aug 24</c:v>
                </c:pt>
                <c:pt idx="41">
                  <c:v>Sep 24</c:v>
                </c:pt>
                <c:pt idx="42">
                  <c:v>Oct 24</c:v>
                </c:pt>
                <c:pt idx="43">
                  <c:v>Nov 24</c:v>
                </c:pt>
                <c:pt idx="44">
                  <c:v>Dec 24</c:v>
                </c:pt>
                <c:pt idx="45">
                  <c:v>Jan 25</c:v>
                </c:pt>
                <c:pt idx="46">
                  <c:v>Feb 25</c:v>
                </c:pt>
                <c:pt idx="47">
                  <c:v>Mar 25</c:v>
                </c:pt>
                <c:pt idx="48">
                  <c:v>Apr 25</c:v>
                </c:pt>
                <c:pt idx="49">
                  <c:v>May 25</c:v>
                </c:pt>
                <c:pt idx="50">
                  <c:v>Jun 25</c:v>
                </c:pt>
                <c:pt idx="51">
                  <c:v>Jul 25</c:v>
                </c:pt>
                <c:pt idx="52">
                  <c:v>Aug 25</c:v>
                </c:pt>
                <c:pt idx="53">
                  <c:v>Sep 25</c:v>
                </c:pt>
                <c:pt idx="54">
                  <c:v>Oct 25</c:v>
                </c:pt>
                <c:pt idx="55">
                  <c:v>Nov 25</c:v>
                </c:pt>
                <c:pt idx="56">
                  <c:v>Dec 25</c:v>
                </c:pt>
                <c:pt idx="57">
                  <c:v>Jan 26</c:v>
                </c:pt>
                <c:pt idx="58">
                  <c:v>Feb 26</c:v>
                </c:pt>
                <c:pt idx="59">
                  <c:v>Mar 26</c:v>
                </c:pt>
              </c:strCache>
            </c:strRef>
          </c:cat>
          <c:val>
            <c:numRef>
              <c:f>Sheet1!$C$2:$C$61</c:f>
              <c:numCache>
                <c:formatCode>General</c:formatCode>
                <c:ptCount val="60"/>
                <c:pt idx="30">
                  <c:v>-0.38</c:v>
                </c:pt>
                <c:pt idx="33">
                  <c:v>-2.86</c:v>
                </c:pt>
                <c:pt idx="35">
                  <c:v>-0.64</c:v>
                </c:pt>
                <c:pt idx="36">
                  <c:v>-1.1000000000000001</c:v>
                </c:pt>
                <c:pt idx="37">
                  <c:v>-0.99</c:v>
                </c:pt>
                <c:pt idx="38">
                  <c:v>-7.51</c:v>
                </c:pt>
                <c:pt idx="39">
                  <c:v>-0.02</c:v>
                </c:pt>
                <c:pt idx="41">
                  <c:v>-1.93</c:v>
                </c:pt>
                <c:pt idx="43">
                  <c:v>-3.43</c:v>
                </c:pt>
                <c:pt idx="44">
                  <c:v>-4.5199999999999996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52-4FD8-AD80-882F1EAA8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700" b="0" i="0" u="none" strike="noStrike">
                <a:solidFill>
                  <a:srgbClr val="888687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E8EDF2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800" b="0" i="0" u="none" strike="noStrike">
                <a:solidFill>
                  <a:srgbClr val="888687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rgbClr val="2E7D32"/>
            </a:solidFill>
            <a:effectLst/>
          </c:spPr>
          <c:invertIfNegative val="0"/>
          <c:cat>
            <c:strRef>
              <c:f>Sheet1!$A$2:$A$25</c:f>
              <c:strCache>
                <c:ptCount val="24"/>
                <c:pt idx="0">
                  <c:v>Apr 24</c:v>
                </c:pt>
                <c:pt idx="1">
                  <c:v>May 24</c:v>
                </c:pt>
                <c:pt idx="2">
                  <c:v>Jun 24</c:v>
                </c:pt>
                <c:pt idx="3">
                  <c:v>Jul 24</c:v>
                </c:pt>
                <c:pt idx="4">
                  <c:v>Aug 24</c:v>
                </c:pt>
                <c:pt idx="5">
                  <c:v>Sep 24</c:v>
                </c:pt>
                <c:pt idx="6">
                  <c:v>Oct 24</c:v>
                </c:pt>
                <c:pt idx="7">
                  <c:v>Nov 24</c:v>
                </c:pt>
                <c:pt idx="8">
                  <c:v>Dec 24</c:v>
                </c:pt>
                <c:pt idx="9">
                  <c:v>Jan 25</c:v>
                </c:pt>
                <c:pt idx="10">
                  <c:v>Feb 25</c:v>
                </c:pt>
                <c:pt idx="11">
                  <c:v>Mar 25</c:v>
                </c:pt>
                <c:pt idx="12">
                  <c:v>Apr 25</c:v>
                </c:pt>
                <c:pt idx="13">
                  <c:v>May 25</c:v>
                </c:pt>
                <c:pt idx="14">
                  <c:v>Jun 25</c:v>
                </c:pt>
                <c:pt idx="15">
                  <c:v>Jul 25</c:v>
                </c:pt>
                <c:pt idx="16">
                  <c:v>Aug 25</c:v>
                </c:pt>
                <c:pt idx="17">
                  <c:v>Sep 25</c:v>
                </c:pt>
                <c:pt idx="18">
                  <c:v>Oct 25</c:v>
                </c:pt>
                <c:pt idx="19">
                  <c:v>Nov 25</c:v>
                </c:pt>
                <c:pt idx="20">
                  <c:v>Dec 25</c:v>
                </c:pt>
                <c:pt idx="21">
                  <c:v>Jan 26</c:v>
                </c:pt>
                <c:pt idx="22">
                  <c:v>Feb 26</c:v>
                </c:pt>
                <c:pt idx="23">
                  <c:v>Mar 26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2.02</c:v>
                </c:pt>
                <c:pt idx="1">
                  <c:v>2.4</c:v>
                </c:pt>
                <c:pt idx="2">
                  <c:v>1.92</c:v>
                </c:pt>
                <c:pt idx="3">
                  <c:v>2.81</c:v>
                </c:pt>
                <c:pt idx="4">
                  <c:v>1.41</c:v>
                </c:pt>
                <c:pt idx="5">
                  <c:v>1.64</c:v>
                </c:pt>
                <c:pt idx="6">
                  <c:v>2.9</c:v>
                </c:pt>
                <c:pt idx="7">
                  <c:v>3.84</c:v>
                </c:pt>
                <c:pt idx="8">
                  <c:v>4.62</c:v>
                </c:pt>
                <c:pt idx="9">
                  <c:v>4.45</c:v>
                </c:pt>
                <c:pt idx="10">
                  <c:v>3.95</c:v>
                </c:pt>
                <c:pt idx="11">
                  <c:v>4.96</c:v>
                </c:pt>
                <c:pt idx="12">
                  <c:v>4.67</c:v>
                </c:pt>
                <c:pt idx="13">
                  <c:v>2.94</c:v>
                </c:pt>
                <c:pt idx="14">
                  <c:v>4.03</c:v>
                </c:pt>
                <c:pt idx="15">
                  <c:v>3.79</c:v>
                </c:pt>
                <c:pt idx="16">
                  <c:v>4.7300000000000004</c:v>
                </c:pt>
                <c:pt idx="17">
                  <c:v>3.88</c:v>
                </c:pt>
                <c:pt idx="18">
                  <c:v>3.03</c:v>
                </c:pt>
                <c:pt idx="19">
                  <c:v>2.94</c:v>
                </c:pt>
                <c:pt idx="20">
                  <c:v>2.11</c:v>
                </c:pt>
                <c:pt idx="21">
                  <c:v>3.22</c:v>
                </c:pt>
                <c:pt idx="22">
                  <c:v>3.74</c:v>
                </c:pt>
                <c:pt idx="23">
                  <c:v>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70-414E-B453-22CA5F267A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C62828"/>
            </a:solidFill>
            <a:effectLst/>
          </c:spPr>
          <c:invertIfNegative val="0"/>
          <c:cat>
            <c:strRef>
              <c:f>Sheet1!$A$2:$A$25</c:f>
              <c:strCache>
                <c:ptCount val="24"/>
                <c:pt idx="0">
                  <c:v>Apr 24</c:v>
                </c:pt>
                <c:pt idx="1">
                  <c:v>May 24</c:v>
                </c:pt>
                <c:pt idx="2">
                  <c:v>Jun 24</c:v>
                </c:pt>
                <c:pt idx="3">
                  <c:v>Jul 24</c:v>
                </c:pt>
                <c:pt idx="4">
                  <c:v>Aug 24</c:v>
                </c:pt>
                <c:pt idx="5">
                  <c:v>Sep 24</c:v>
                </c:pt>
                <c:pt idx="6">
                  <c:v>Oct 24</c:v>
                </c:pt>
                <c:pt idx="7">
                  <c:v>Nov 24</c:v>
                </c:pt>
                <c:pt idx="8">
                  <c:v>Dec 24</c:v>
                </c:pt>
                <c:pt idx="9">
                  <c:v>Jan 25</c:v>
                </c:pt>
                <c:pt idx="10">
                  <c:v>Feb 25</c:v>
                </c:pt>
                <c:pt idx="11">
                  <c:v>Mar 25</c:v>
                </c:pt>
                <c:pt idx="12">
                  <c:v>Apr 25</c:v>
                </c:pt>
                <c:pt idx="13">
                  <c:v>May 25</c:v>
                </c:pt>
                <c:pt idx="14">
                  <c:v>Jun 25</c:v>
                </c:pt>
                <c:pt idx="15">
                  <c:v>Jul 25</c:v>
                </c:pt>
                <c:pt idx="16">
                  <c:v>Aug 25</c:v>
                </c:pt>
                <c:pt idx="17">
                  <c:v>Sep 25</c:v>
                </c:pt>
                <c:pt idx="18">
                  <c:v>Oct 25</c:v>
                </c:pt>
                <c:pt idx="19">
                  <c:v>Nov 25</c:v>
                </c:pt>
                <c:pt idx="20">
                  <c:v>Dec 25</c:v>
                </c:pt>
                <c:pt idx="21">
                  <c:v>Jan 26</c:v>
                </c:pt>
                <c:pt idx="22">
                  <c:v>Feb 26</c:v>
                </c:pt>
                <c:pt idx="23">
                  <c:v>Mar 26</c:v>
                </c:pt>
              </c:strCache>
            </c:strRef>
          </c:cat>
          <c:val>
            <c:numRef>
              <c:f>Sheet1!$C$2:$C$25</c:f>
              <c:numCache>
                <c:formatCode>General</c:formatCode>
                <c:ptCount val="24"/>
              </c:numCache>
            </c:numRef>
          </c:val>
          <c:extLst>
            <c:ext xmlns:c16="http://schemas.microsoft.com/office/drawing/2014/chart" uri="{C3380CC4-5D6E-409C-BE32-E72D297353CC}">
              <c16:uniqueId val="{00000001-D370-414E-B453-22CA5F267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5080" cap="flat">
              <a:solidFill>
                <a:srgbClr val="E8EDF2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6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rgbClr val="2E7D32"/>
            </a:solidFill>
            <a:effectLst/>
          </c:spPr>
          <c:invertIfNegative val="0"/>
          <c:cat>
            <c:strRef>
              <c:f>Sheet1!$A$2:$A$25</c:f>
              <c:strCache>
                <c:ptCount val="24"/>
                <c:pt idx="0">
                  <c:v>Mar 24</c:v>
                </c:pt>
                <c:pt idx="1">
                  <c:v>Apr 24</c:v>
                </c:pt>
                <c:pt idx="2">
                  <c:v>May 24</c:v>
                </c:pt>
                <c:pt idx="3">
                  <c:v>Jun 24</c:v>
                </c:pt>
                <c:pt idx="4">
                  <c:v>Jul 24</c:v>
                </c:pt>
                <c:pt idx="5">
                  <c:v>Aug 24</c:v>
                </c:pt>
                <c:pt idx="6">
                  <c:v>Sep 24</c:v>
                </c:pt>
                <c:pt idx="7">
                  <c:v>Oct 24</c:v>
                </c:pt>
                <c:pt idx="8">
                  <c:v>Nov 24</c:v>
                </c:pt>
                <c:pt idx="9">
                  <c:v>Dec 24</c:v>
                </c:pt>
                <c:pt idx="10">
                  <c:v>Jan 25</c:v>
                </c:pt>
                <c:pt idx="11">
                  <c:v>Feb 25</c:v>
                </c:pt>
                <c:pt idx="12">
                  <c:v>Mar 25</c:v>
                </c:pt>
                <c:pt idx="13">
                  <c:v>Apr 25</c:v>
                </c:pt>
                <c:pt idx="14">
                  <c:v>May 25</c:v>
                </c:pt>
                <c:pt idx="15">
                  <c:v>Jun 25</c:v>
                </c:pt>
                <c:pt idx="16">
                  <c:v>Jul 25</c:v>
                </c:pt>
                <c:pt idx="17">
                  <c:v>Aug 25</c:v>
                </c:pt>
                <c:pt idx="18">
                  <c:v>Sep 25</c:v>
                </c:pt>
                <c:pt idx="19">
                  <c:v>Oct 25</c:v>
                </c:pt>
                <c:pt idx="20">
                  <c:v>Nov 25</c:v>
                </c:pt>
                <c:pt idx="21">
                  <c:v>Dec 25</c:v>
                </c:pt>
                <c:pt idx="22">
                  <c:v>Jan 26</c:v>
                </c:pt>
                <c:pt idx="23">
                  <c:v>Feb 26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2.96</c:v>
                </c:pt>
                <c:pt idx="1">
                  <c:v>2.02</c:v>
                </c:pt>
                <c:pt idx="2">
                  <c:v>2.4</c:v>
                </c:pt>
                <c:pt idx="3">
                  <c:v>1.92</c:v>
                </c:pt>
                <c:pt idx="4">
                  <c:v>2.81</c:v>
                </c:pt>
                <c:pt idx="5">
                  <c:v>1.41</c:v>
                </c:pt>
                <c:pt idx="6">
                  <c:v>1.64</c:v>
                </c:pt>
                <c:pt idx="7">
                  <c:v>2.9</c:v>
                </c:pt>
                <c:pt idx="8">
                  <c:v>3.84</c:v>
                </c:pt>
                <c:pt idx="9">
                  <c:v>4.62</c:v>
                </c:pt>
                <c:pt idx="10">
                  <c:v>4.45</c:v>
                </c:pt>
                <c:pt idx="11">
                  <c:v>3.95</c:v>
                </c:pt>
                <c:pt idx="12">
                  <c:v>4.96</c:v>
                </c:pt>
                <c:pt idx="13">
                  <c:v>4.67</c:v>
                </c:pt>
                <c:pt idx="14">
                  <c:v>2.94</c:v>
                </c:pt>
                <c:pt idx="15">
                  <c:v>4.03</c:v>
                </c:pt>
                <c:pt idx="16">
                  <c:v>3.79</c:v>
                </c:pt>
                <c:pt idx="17">
                  <c:v>4.7300000000000004</c:v>
                </c:pt>
                <c:pt idx="18">
                  <c:v>3.88</c:v>
                </c:pt>
                <c:pt idx="19">
                  <c:v>3.03</c:v>
                </c:pt>
                <c:pt idx="20">
                  <c:v>2.94</c:v>
                </c:pt>
                <c:pt idx="21">
                  <c:v>2.11</c:v>
                </c:pt>
                <c:pt idx="22">
                  <c:v>3.22</c:v>
                </c:pt>
                <c:pt idx="23">
                  <c:v>3.74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31-4A72-84BA-D8526B562C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C62828"/>
            </a:solidFill>
            <a:effectLst/>
          </c:spPr>
          <c:invertIfNegative val="0"/>
          <c:cat>
            <c:strRef>
              <c:f>Sheet1!$A$2:$A$25</c:f>
              <c:strCache>
                <c:ptCount val="24"/>
                <c:pt idx="0">
                  <c:v>Mar 24</c:v>
                </c:pt>
                <c:pt idx="1">
                  <c:v>Apr 24</c:v>
                </c:pt>
                <c:pt idx="2">
                  <c:v>May 24</c:v>
                </c:pt>
                <c:pt idx="3">
                  <c:v>Jun 24</c:v>
                </c:pt>
                <c:pt idx="4">
                  <c:v>Jul 24</c:v>
                </c:pt>
                <c:pt idx="5">
                  <c:v>Aug 24</c:v>
                </c:pt>
                <c:pt idx="6">
                  <c:v>Sep 24</c:v>
                </c:pt>
                <c:pt idx="7">
                  <c:v>Oct 24</c:v>
                </c:pt>
                <c:pt idx="8">
                  <c:v>Nov 24</c:v>
                </c:pt>
                <c:pt idx="9">
                  <c:v>Dec 24</c:v>
                </c:pt>
                <c:pt idx="10">
                  <c:v>Jan 25</c:v>
                </c:pt>
                <c:pt idx="11">
                  <c:v>Feb 25</c:v>
                </c:pt>
                <c:pt idx="12">
                  <c:v>Mar 25</c:v>
                </c:pt>
                <c:pt idx="13">
                  <c:v>Apr 25</c:v>
                </c:pt>
                <c:pt idx="14">
                  <c:v>May 25</c:v>
                </c:pt>
                <c:pt idx="15">
                  <c:v>Jun 25</c:v>
                </c:pt>
                <c:pt idx="16">
                  <c:v>Jul 25</c:v>
                </c:pt>
                <c:pt idx="17">
                  <c:v>Aug 25</c:v>
                </c:pt>
                <c:pt idx="18">
                  <c:v>Sep 25</c:v>
                </c:pt>
                <c:pt idx="19">
                  <c:v>Oct 25</c:v>
                </c:pt>
                <c:pt idx="20">
                  <c:v>Nov 25</c:v>
                </c:pt>
                <c:pt idx="21">
                  <c:v>Dec 25</c:v>
                </c:pt>
                <c:pt idx="22">
                  <c:v>Jan 26</c:v>
                </c:pt>
                <c:pt idx="23">
                  <c:v>Feb 26</c:v>
                </c:pt>
              </c:strCache>
            </c:strRef>
          </c:cat>
          <c:val>
            <c:numRef>
              <c:f>Sheet1!$C$2:$C$25</c:f>
              <c:numCache>
                <c:formatCode>General</c:formatCode>
                <c:ptCount val="24"/>
              </c:numCache>
            </c:numRef>
          </c:val>
          <c:extLst>
            <c:ext xmlns:c16="http://schemas.microsoft.com/office/drawing/2014/chart" uri="{C3380CC4-5D6E-409C-BE32-E72D297353CC}">
              <c16:uniqueId val="{00000001-AE31-4A72-84BA-D8526B562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5080" cap="flat">
              <a:solidFill>
                <a:srgbClr val="E8EDF2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6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rgbClr val="2E7D32"/>
            </a:solidFill>
            <a:effectLst/>
          </c:spPr>
          <c:invertIfNegative val="0"/>
          <c:cat>
            <c:strRef>
              <c:f>Sheet1!$A$2:$A$25</c:f>
              <c:strCache>
                <c:ptCount val="24"/>
                <c:pt idx="0">
                  <c:v>Mar 24</c:v>
                </c:pt>
                <c:pt idx="1">
                  <c:v>Apr 24</c:v>
                </c:pt>
                <c:pt idx="2">
                  <c:v>May 24</c:v>
                </c:pt>
                <c:pt idx="3">
                  <c:v>Jun 24</c:v>
                </c:pt>
                <c:pt idx="4">
                  <c:v>Jul 24</c:v>
                </c:pt>
                <c:pt idx="5">
                  <c:v>Aug 24</c:v>
                </c:pt>
                <c:pt idx="6">
                  <c:v>Sep 24</c:v>
                </c:pt>
                <c:pt idx="7">
                  <c:v>Oct 24</c:v>
                </c:pt>
                <c:pt idx="8">
                  <c:v>Nov 24</c:v>
                </c:pt>
                <c:pt idx="9">
                  <c:v>Dec 24</c:v>
                </c:pt>
                <c:pt idx="10">
                  <c:v>Jan 25</c:v>
                </c:pt>
                <c:pt idx="11">
                  <c:v>Feb 25</c:v>
                </c:pt>
                <c:pt idx="12">
                  <c:v>Mar 25</c:v>
                </c:pt>
                <c:pt idx="13">
                  <c:v>Apr 25</c:v>
                </c:pt>
                <c:pt idx="14">
                  <c:v>May 25</c:v>
                </c:pt>
                <c:pt idx="15">
                  <c:v>Jun 25</c:v>
                </c:pt>
                <c:pt idx="16">
                  <c:v>Jul 25</c:v>
                </c:pt>
                <c:pt idx="17">
                  <c:v>Aug 25</c:v>
                </c:pt>
                <c:pt idx="18">
                  <c:v>Sep 25</c:v>
                </c:pt>
                <c:pt idx="19">
                  <c:v>Oct 25</c:v>
                </c:pt>
                <c:pt idx="20">
                  <c:v>Nov 25</c:v>
                </c:pt>
                <c:pt idx="21">
                  <c:v>Dec 25</c:v>
                </c:pt>
                <c:pt idx="22">
                  <c:v>Jan 26</c:v>
                </c:pt>
                <c:pt idx="23">
                  <c:v>Feb 26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2.15</c:v>
                </c:pt>
                <c:pt idx="1">
                  <c:v>1.95</c:v>
                </c:pt>
                <c:pt idx="2">
                  <c:v>2.0099999999999998</c:v>
                </c:pt>
                <c:pt idx="3">
                  <c:v>1.56</c:v>
                </c:pt>
                <c:pt idx="4">
                  <c:v>1.74</c:v>
                </c:pt>
                <c:pt idx="5">
                  <c:v>2.2000000000000002</c:v>
                </c:pt>
                <c:pt idx="6">
                  <c:v>2.0699999999999998</c:v>
                </c:pt>
                <c:pt idx="7">
                  <c:v>2.0699999999999998</c:v>
                </c:pt>
                <c:pt idx="8">
                  <c:v>1.46</c:v>
                </c:pt>
                <c:pt idx="12">
                  <c:v>0.15</c:v>
                </c:pt>
                <c:pt idx="13">
                  <c:v>0.45</c:v>
                </c:pt>
                <c:pt idx="14">
                  <c:v>0.47</c:v>
                </c:pt>
                <c:pt idx="15">
                  <c:v>0.35</c:v>
                </c:pt>
                <c:pt idx="16">
                  <c:v>0.21</c:v>
                </c:pt>
                <c:pt idx="17">
                  <c:v>7.0000000000000007E-2</c:v>
                </c:pt>
                <c:pt idx="18">
                  <c:v>0.28000000000000003</c:v>
                </c:pt>
                <c:pt idx="19">
                  <c:v>0.17</c:v>
                </c:pt>
                <c:pt idx="20">
                  <c:v>0.35</c:v>
                </c:pt>
                <c:pt idx="21">
                  <c:v>3.06</c:v>
                </c:pt>
                <c:pt idx="22">
                  <c:v>3.04</c:v>
                </c:pt>
                <c:pt idx="23">
                  <c:v>3.19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E0-401C-9084-3E5B0E122A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C62828"/>
            </a:solidFill>
            <a:effectLst/>
          </c:spPr>
          <c:invertIfNegative val="0"/>
          <c:cat>
            <c:strRef>
              <c:f>Sheet1!$A$2:$A$25</c:f>
              <c:strCache>
                <c:ptCount val="24"/>
                <c:pt idx="0">
                  <c:v>Mar 24</c:v>
                </c:pt>
                <c:pt idx="1">
                  <c:v>Apr 24</c:v>
                </c:pt>
                <c:pt idx="2">
                  <c:v>May 24</c:v>
                </c:pt>
                <c:pt idx="3">
                  <c:v>Jun 24</c:v>
                </c:pt>
                <c:pt idx="4">
                  <c:v>Jul 24</c:v>
                </c:pt>
                <c:pt idx="5">
                  <c:v>Aug 24</c:v>
                </c:pt>
                <c:pt idx="6">
                  <c:v>Sep 24</c:v>
                </c:pt>
                <c:pt idx="7">
                  <c:v>Oct 24</c:v>
                </c:pt>
                <c:pt idx="8">
                  <c:v>Nov 24</c:v>
                </c:pt>
                <c:pt idx="9">
                  <c:v>Dec 24</c:v>
                </c:pt>
                <c:pt idx="10">
                  <c:v>Jan 25</c:v>
                </c:pt>
                <c:pt idx="11">
                  <c:v>Feb 25</c:v>
                </c:pt>
                <c:pt idx="12">
                  <c:v>Mar 25</c:v>
                </c:pt>
                <c:pt idx="13">
                  <c:v>Apr 25</c:v>
                </c:pt>
                <c:pt idx="14">
                  <c:v>May 25</c:v>
                </c:pt>
                <c:pt idx="15">
                  <c:v>Jun 25</c:v>
                </c:pt>
                <c:pt idx="16">
                  <c:v>Jul 25</c:v>
                </c:pt>
                <c:pt idx="17">
                  <c:v>Aug 25</c:v>
                </c:pt>
                <c:pt idx="18">
                  <c:v>Sep 25</c:v>
                </c:pt>
                <c:pt idx="19">
                  <c:v>Oct 25</c:v>
                </c:pt>
                <c:pt idx="20">
                  <c:v>Nov 25</c:v>
                </c:pt>
                <c:pt idx="21">
                  <c:v>Dec 25</c:v>
                </c:pt>
                <c:pt idx="22">
                  <c:v>Jan 26</c:v>
                </c:pt>
                <c:pt idx="23">
                  <c:v>Feb 26</c:v>
                </c:pt>
              </c:strCache>
            </c:strRef>
          </c:cat>
          <c:val>
            <c:numRef>
              <c:f>Sheet1!$C$2:$C$25</c:f>
              <c:numCache>
                <c:formatCode>General</c:formatCode>
                <c:ptCount val="24"/>
                <c:pt idx="9">
                  <c:v>-0.81</c:v>
                </c:pt>
                <c:pt idx="10">
                  <c:v>-0.92</c:v>
                </c:pt>
                <c:pt idx="11">
                  <c:v>-1.1299999999999999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E0-401C-9084-3E5B0E122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5080" cap="flat">
              <a:solidFill>
                <a:srgbClr val="E8EDF2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6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rgbClr val="2E7D32"/>
            </a:solidFill>
            <a:effectLst/>
          </c:spPr>
          <c:invertIfNegative val="0"/>
          <c:cat>
            <c:strRef>
              <c:f>Sheet1!$A$2:$A$25</c:f>
              <c:strCache>
                <c:ptCount val="24"/>
                <c:pt idx="0">
                  <c:v>Apr 24</c:v>
                </c:pt>
                <c:pt idx="1">
                  <c:v>May 24</c:v>
                </c:pt>
                <c:pt idx="2">
                  <c:v>Jun 24</c:v>
                </c:pt>
                <c:pt idx="3">
                  <c:v>Jul 24</c:v>
                </c:pt>
                <c:pt idx="4">
                  <c:v>Aug 24</c:v>
                </c:pt>
                <c:pt idx="5">
                  <c:v>Sep 24</c:v>
                </c:pt>
                <c:pt idx="6">
                  <c:v>Oct 24</c:v>
                </c:pt>
                <c:pt idx="7">
                  <c:v>Nov 24</c:v>
                </c:pt>
                <c:pt idx="8">
                  <c:v>Dec 24</c:v>
                </c:pt>
                <c:pt idx="9">
                  <c:v>Jan 25</c:v>
                </c:pt>
                <c:pt idx="10">
                  <c:v>Feb 25</c:v>
                </c:pt>
                <c:pt idx="11">
                  <c:v>Mar 25</c:v>
                </c:pt>
                <c:pt idx="12">
                  <c:v>Apr 25</c:v>
                </c:pt>
                <c:pt idx="13">
                  <c:v>May 25</c:v>
                </c:pt>
                <c:pt idx="14">
                  <c:v>Jun 25</c:v>
                </c:pt>
                <c:pt idx="15">
                  <c:v>Jul 25</c:v>
                </c:pt>
                <c:pt idx="16">
                  <c:v>Aug 25</c:v>
                </c:pt>
                <c:pt idx="17">
                  <c:v>Sep 25</c:v>
                </c:pt>
                <c:pt idx="18">
                  <c:v>Oct 25</c:v>
                </c:pt>
                <c:pt idx="19">
                  <c:v>Nov 25</c:v>
                </c:pt>
                <c:pt idx="20">
                  <c:v>Dec 25</c:v>
                </c:pt>
                <c:pt idx="21">
                  <c:v>Jan 26</c:v>
                </c:pt>
                <c:pt idx="22">
                  <c:v>Feb 26</c:v>
                </c:pt>
                <c:pt idx="23">
                  <c:v>Mar 26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15</c:v>
                </c:pt>
                <c:pt idx="1">
                  <c:v>15</c:v>
                </c:pt>
                <c:pt idx="2">
                  <c:v>6.23</c:v>
                </c:pt>
                <c:pt idx="5">
                  <c:v>3.39</c:v>
                </c:pt>
                <c:pt idx="6">
                  <c:v>10.5</c:v>
                </c:pt>
                <c:pt idx="7">
                  <c:v>15</c:v>
                </c:pt>
                <c:pt idx="8">
                  <c:v>6.17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C7-425A-9A6F-5322BFBC19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C62828"/>
            </a:solidFill>
            <a:effectLst/>
          </c:spPr>
          <c:invertIfNegative val="0"/>
          <c:cat>
            <c:strRef>
              <c:f>Sheet1!$A$2:$A$25</c:f>
              <c:strCache>
                <c:ptCount val="24"/>
                <c:pt idx="0">
                  <c:v>Apr 24</c:v>
                </c:pt>
                <c:pt idx="1">
                  <c:v>May 24</c:v>
                </c:pt>
                <c:pt idx="2">
                  <c:v>Jun 24</c:v>
                </c:pt>
                <c:pt idx="3">
                  <c:v>Jul 24</c:v>
                </c:pt>
                <c:pt idx="4">
                  <c:v>Aug 24</c:v>
                </c:pt>
                <c:pt idx="5">
                  <c:v>Sep 24</c:v>
                </c:pt>
                <c:pt idx="6">
                  <c:v>Oct 24</c:v>
                </c:pt>
                <c:pt idx="7">
                  <c:v>Nov 24</c:v>
                </c:pt>
                <c:pt idx="8">
                  <c:v>Dec 24</c:v>
                </c:pt>
                <c:pt idx="9">
                  <c:v>Jan 25</c:v>
                </c:pt>
                <c:pt idx="10">
                  <c:v>Feb 25</c:v>
                </c:pt>
                <c:pt idx="11">
                  <c:v>Mar 25</c:v>
                </c:pt>
                <c:pt idx="12">
                  <c:v>Apr 25</c:v>
                </c:pt>
                <c:pt idx="13">
                  <c:v>May 25</c:v>
                </c:pt>
                <c:pt idx="14">
                  <c:v>Jun 25</c:v>
                </c:pt>
                <c:pt idx="15">
                  <c:v>Jul 25</c:v>
                </c:pt>
                <c:pt idx="16">
                  <c:v>Aug 25</c:v>
                </c:pt>
                <c:pt idx="17">
                  <c:v>Sep 25</c:v>
                </c:pt>
                <c:pt idx="18">
                  <c:v>Oct 25</c:v>
                </c:pt>
                <c:pt idx="19">
                  <c:v>Nov 25</c:v>
                </c:pt>
                <c:pt idx="20">
                  <c:v>Dec 25</c:v>
                </c:pt>
                <c:pt idx="21">
                  <c:v>Jan 26</c:v>
                </c:pt>
                <c:pt idx="22">
                  <c:v>Feb 26</c:v>
                </c:pt>
                <c:pt idx="23">
                  <c:v>Mar 26</c:v>
                </c:pt>
              </c:strCache>
            </c:strRef>
          </c:cat>
          <c:val>
            <c:numRef>
              <c:f>Sheet1!$C$2:$C$25</c:f>
              <c:numCache>
                <c:formatCode>General</c:formatCode>
                <c:ptCount val="24"/>
                <c:pt idx="3">
                  <c:v>-7.13</c:v>
                </c:pt>
                <c:pt idx="4">
                  <c:v>-2.16</c:v>
                </c:pt>
                <c:pt idx="9">
                  <c:v>-9.24</c:v>
                </c:pt>
                <c:pt idx="10">
                  <c:v>-15</c:v>
                </c:pt>
                <c:pt idx="11">
                  <c:v>-15</c:v>
                </c:pt>
                <c:pt idx="12">
                  <c:v>-15</c:v>
                </c:pt>
                <c:pt idx="13">
                  <c:v>-15</c:v>
                </c:pt>
                <c:pt idx="14">
                  <c:v>-11</c:v>
                </c:pt>
                <c:pt idx="15">
                  <c:v>-7.08</c:v>
                </c:pt>
                <c:pt idx="16">
                  <c:v>-14.29</c:v>
                </c:pt>
                <c:pt idx="17">
                  <c:v>-15</c:v>
                </c:pt>
                <c:pt idx="18">
                  <c:v>-15</c:v>
                </c:pt>
                <c:pt idx="19">
                  <c:v>-15</c:v>
                </c:pt>
                <c:pt idx="20">
                  <c:v>-15</c:v>
                </c:pt>
                <c:pt idx="21">
                  <c:v>-15</c:v>
                </c:pt>
                <c:pt idx="22">
                  <c:v>-12.52</c:v>
                </c:pt>
                <c:pt idx="23">
                  <c:v>-6.49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C7-425A-9A6F-5322BFBC1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5080" cap="flat">
              <a:solidFill>
                <a:srgbClr val="E8EDF2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6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rgbClr val="2E7D32"/>
            </a:solidFill>
            <a:effectLst/>
          </c:spPr>
          <c:invertIfNegative val="0"/>
          <c:cat>
            <c:strRef>
              <c:f>Sheet1!$A$2:$A$25</c:f>
              <c:strCache>
                <c:ptCount val="24"/>
                <c:pt idx="0">
                  <c:v>Apr 24</c:v>
                </c:pt>
                <c:pt idx="1">
                  <c:v>May 24</c:v>
                </c:pt>
                <c:pt idx="2">
                  <c:v>Jun 24</c:v>
                </c:pt>
                <c:pt idx="3">
                  <c:v>Jul 24</c:v>
                </c:pt>
                <c:pt idx="4">
                  <c:v>Aug 24</c:v>
                </c:pt>
                <c:pt idx="5">
                  <c:v>Sep 24</c:v>
                </c:pt>
                <c:pt idx="6">
                  <c:v>Oct 24</c:v>
                </c:pt>
                <c:pt idx="7">
                  <c:v>Nov 24</c:v>
                </c:pt>
                <c:pt idx="8">
                  <c:v>Dec 24</c:v>
                </c:pt>
                <c:pt idx="9">
                  <c:v>Jan 25</c:v>
                </c:pt>
                <c:pt idx="10">
                  <c:v>Feb 25</c:v>
                </c:pt>
                <c:pt idx="11">
                  <c:v>Mar 25</c:v>
                </c:pt>
                <c:pt idx="12">
                  <c:v>Apr 25</c:v>
                </c:pt>
                <c:pt idx="13">
                  <c:v>May 25</c:v>
                </c:pt>
                <c:pt idx="14">
                  <c:v>Jun 25</c:v>
                </c:pt>
                <c:pt idx="15">
                  <c:v>Jul 25</c:v>
                </c:pt>
                <c:pt idx="16">
                  <c:v>Aug 25</c:v>
                </c:pt>
                <c:pt idx="17">
                  <c:v>Sep 25</c:v>
                </c:pt>
                <c:pt idx="18">
                  <c:v>Oct 25</c:v>
                </c:pt>
                <c:pt idx="19">
                  <c:v>Nov 25</c:v>
                </c:pt>
                <c:pt idx="20">
                  <c:v>Dec 25</c:v>
                </c:pt>
                <c:pt idx="21">
                  <c:v>Jan 26</c:v>
                </c:pt>
                <c:pt idx="22">
                  <c:v>Feb 26</c:v>
                </c:pt>
                <c:pt idx="23">
                  <c:v>Mar 26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15</c:v>
                </c:pt>
                <c:pt idx="1">
                  <c:v>15</c:v>
                </c:pt>
                <c:pt idx="2">
                  <c:v>6.23</c:v>
                </c:pt>
                <c:pt idx="5">
                  <c:v>3.39</c:v>
                </c:pt>
                <c:pt idx="6">
                  <c:v>10.5</c:v>
                </c:pt>
                <c:pt idx="7">
                  <c:v>15</c:v>
                </c:pt>
                <c:pt idx="8">
                  <c:v>6.17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A1-427D-8FBD-EA9D6D6854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C62828"/>
            </a:solidFill>
            <a:effectLst/>
          </c:spPr>
          <c:invertIfNegative val="0"/>
          <c:cat>
            <c:strRef>
              <c:f>Sheet1!$A$2:$A$25</c:f>
              <c:strCache>
                <c:ptCount val="24"/>
                <c:pt idx="0">
                  <c:v>Apr 24</c:v>
                </c:pt>
                <c:pt idx="1">
                  <c:v>May 24</c:v>
                </c:pt>
                <c:pt idx="2">
                  <c:v>Jun 24</c:v>
                </c:pt>
                <c:pt idx="3">
                  <c:v>Jul 24</c:v>
                </c:pt>
                <c:pt idx="4">
                  <c:v>Aug 24</c:v>
                </c:pt>
                <c:pt idx="5">
                  <c:v>Sep 24</c:v>
                </c:pt>
                <c:pt idx="6">
                  <c:v>Oct 24</c:v>
                </c:pt>
                <c:pt idx="7">
                  <c:v>Nov 24</c:v>
                </c:pt>
                <c:pt idx="8">
                  <c:v>Dec 24</c:v>
                </c:pt>
                <c:pt idx="9">
                  <c:v>Jan 25</c:v>
                </c:pt>
                <c:pt idx="10">
                  <c:v>Feb 25</c:v>
                </c:pt>
                <c:pt idx="11">
                  <c:v>Mar 25</c:v>
                </c:pt>
                <c:pt idx="12">
                  <c:v>Apr 25</c:v>
                </c:pt>
                <c:pt idx="13">
                  <c:v>May 25</c:v>
                </c:pt>
                <c:pt idx="14">
                  <c:v>Jun 25</c:v>
                </c:pt>
                <c:pt idx="15">
                  <c:v>Jul 25</c:v>
                </c:pt>
                <c:pt idx="16">
                  <c:v>Aug 25</c:v>
                </c:pt>
                <c:pt idx="17">
                  <c:v>Sep 25</c:v>
                </c:pt>
                <c:pt idx="18">
                  <c:v>Oct 25</c:v>
                </c:pt>
                <c:pt idx="19">
                  <c:v>Nov 25</c:v>
                </c:pt>
                <c:pt idx="20">
                  <c:v>Dec 25</c:v>
                </c:pt>
                <c:pt idx="21">
                  <c:v>Jan 26</c:v>
                </c:pt>
                <c:pt idx="22">
                  <c:v>Feb 26</c:v>
                </c:pt>
                <c:pt idx="23">
                  <c:v>Mar 26</c:v>
                </c:pt>
              </c:strCache>
            </c:strRef>
          </c:cat>
          <c:val>
            <c:numRef>
              <c:f>Sheet1!$C$2:$C$25</c:f>
              <c:numCache>
                <c:formatCode>General</c:formatCode>
                <c:ptCount val="24"/>
                <c:pt idx="3">
                  <c:v>-7.13</c:v>
                </c:pt>
                <c:pt idx="4">
                  <c:v>-2.16</c:v>
                </c:pt>
                <c:pt idx="9">
                  <c:v>-9.24</c:v>
                </c:pt>
                <c:pt idx="10">
                  <c:v>-15</c:v>
                </c:pt>
                <c:pt idx="11">
                  <c:v>-15</c:v>
                </c:pt>
                <c:pt idx="12">
                  <c:v>-15</c:v>
                </c:pt>
                <c:pt idx="13">
                  <c:v>-15</c:v>
                </c:pt>
                <c:pt idx="14">
                  <c:v>-11</c:v>
                </c:pt>
                <c:pt idx="15">
                  <c:v>-7.08</c:v>
                </c:pt>
                <c:pt idx="16">
                  <c:v>-14.29</c:v>
                </c:pt>
                <c:pt idx="17">
                  <c:v>-15</c:v>
                </c:pt>
                <c:pt idx="18">
                  <c:v>-15</c:v>
                </c:pt>
                <c:pt idx="19">
                  <c:v>-15</c:v>
                </c:pt>
                <c:pt idx="20">
                  <c:v>-15</c:v>
                </c:pt>
                <c:pt idx="21">
                  <c:v>-15</c:v>
                </c:pt>
                <c:pt idx="22">
                  <c:v>-12.52</c:v>
                </c:pt>
                <c:pt idx="23">
                  <c:v>-6.49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A1-427D-8FBD-EA9D6D685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5080" cap="flat">
              <a:solidFill>
                <a:srgbClr val="E8EDF2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6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658833-9130-45C6-ADCF-5B83D8A53BA8}" type="doc">
      <dgm:prSet loTypeId="urn:microsoft.com/office/officeart/2005/8/layout/hierarchy2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GT"/>
        </a:p>
      </dgm:t>
    </dgm:pt>
    <dgm:pt modelId="{097AF1E7-0E59-4495-9EBF-9F425D494D13}">
      <dgm:prSet phldrT="[Texto]"/>
      <dgm:spPr>
        <a:xfrm>
          <a:off x="700" y="509928"/>
          <a:ext cx="1657041" cy="828520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>
              <a:solidFill>
                <a:srgbClr val="00649F"/>
              </a:solidFill>
              <a:latin typeface="Arial"/>
              <a:ea typeface="+mn-ea"/>
              <a:cs typeface="+mn-cs"/>
            </a:rPr>
            <a:t>Inyección Liquidez</a:t>
          </a:r>
        </a:p>
      </dgm:t>
    </dgm:pt>
    <dgm:pt modelId="{CD843205-29B5-4883-9913-8E64B7BD1432}" type="parTrans" cxnId="{4F29AB8A-2638-458D-A8FA-CF437CF0BF0D}">
      <dgm:prSet/>
      <dgm:spPr/>
      <dgm:t>
        <a:bodyPr/>
        <a:lstStyle/>
        <a:p>
          <a:endParaRPr lang="es-GT"/>
        </a:p>
      </dgm:t>
    </dgm:pt>
    <dgm:pt modelId="{F3183AE5-DE2E-4901-9C6D-8B1E6A3B4644}" type="sibTrans" cxnId="{4F29AB8A-2638-458D-A8FA-CF437CF0BF0D}">
      <dgm:prSet/>
      <dgm:spPr/>
      <dgm:t>
        <a:bodyPr/>
        <a:lstStyle/>
        <a:p>
          <a:endParaRPr lang="es-GT"/>
        </a:p>
      </dgm:t>
    </dgm:pt>
    <dgm:pt modelId="{DEA40F84-F8EC-424B-87A3-3539812CB095}">
      <dgm:prSet phldrT="[Texto]"/>
      <dgm:spPr>
        <a:xfrm>
          <a:off x="2320559" y="509928"/>
          <a:ext cx="1657041" cy="828520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>
              <a:solidFill>
                <a:srgbClr val="00649F"/>
              </a:solidFill>
              <a:latin typeface="Arial"/>
              <a:ea typeface="+mn-ea"/>
              <a:cs typeface="+mn-cs"/>
            </a:rPr>
            <a:t>Déficit Fiscal y Deuda</a:t>
          </a:r>
        </a:p>
      </dgm:t>
    </dgm:pt>
    <dgm:pt modelId="{7E7E2539-2B18-4D48-A711-7FD5C2B8DA0F}" type="parTrans" cxnId="{505FB1EC-4D9E-437F-BA62-63D49D031715}">
      <dgm:prSet/>
      <dgm:spPr>
        <a:xfrm>
          <a:off x="1657742" y="883847"/>
          <a:ext cx="662816" cy="80683"/>
        </a:xfrm>
        <a:custGeom>
          <a:avLst/>
          <a:gdLst/>
          <a:ahLst/>
          <a:cxnLst/>
          <a:rect l="0" t="0" r="0" b="0"/>
          <a:pathLst>
            <a:path>
              <a:moveTo>
                <a:pt x="0" y="40341"/>
              </a:moveTo>
              <a:lnTo>
                <a:pt x="662816" y="40341"/>
              </a:lnTo>
            </a:path>
          </a:pathLst>
        </a:custGeom>
        <a:noFill/>
        <a:ln w="25400" cap="flat" cmpd="sng" algn="ctr">
          <a:solidFill>
            <a:srgbClr val="FFFFFF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GT">
            <a:solidFill>
              <a:srgbClr val="00094A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98B72FD1-7658-46B7-803C-10501B8CED9D}" type="sibTrans" cxnId="{505FB1EC-4D9E-437F-BA62-63D49D031715}">
      <dgm:prSet/>
      <dgm:spPr/>
      <dgm:t>
        <a:bodyPr/>
        <a:lstStyle/>
        <a:p>
          <a:endParaRPr lang="es-GT"/>
        </a:p>
      </dgm:t>
    </dgm:pt>
    <dgm:pt modelId="{DE48A529-413F-4EF3-BE40-EADC962BDA43}">
      <dgm:prSet phldrT="[Texto]"/>
      <dgm:spPr>
        <a:xfrm>
          <a:off x="4640418" y="509928"/>
          <a:ext cx="1657041" cy="828520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>
              <a:solidFill>
                <a:srgbClr val="00649F"/>
              </a:solidFill>
              <a:latin typeface="Arial"/>
              <a:ea typeface="+mn-ea"/>
              <a:cs typeface="+mn-cs"/>
            </a:rPr>
            <a:t>Inflación</a:t>
          </a:r>
        </a:p>
      </dgm:t>
    </dgm:pt>
    <dgm:pt modelId="{18A1DBFB-E413-440A-ADD5-AE52CC59FBF9}" type="parTrans" cxnId="{2DBE2C25-37BE-45C1-9477-05F33872BA98}">
      <dgm:prSet/>
      <dgm:spPr>
        <a:xfrm>
          <a:off x="3977601" y="883847"/>
          <a:ext cx="662816" cy="80683"/>
        </a:xfrm>
        <a:custGeom>
          <a:avLst/>
          <a:gdLst/>
          <a:ahLst/>
          <a:cxnLst/>
          <a:rect l="0" t="0" r="0" b="0"/>
          <a:pathLst>
            <a:path>
              <a:moveTo>
                <a:pt x="0" y="40341"/>
              </a:moveTo>
              <a:lnTo>
                <a:pt x="662816" y="40341"/>
              </a:lnTo>
            </a:path>
          </a:pathLst>
        </a:custGeom>
        <a:noFill/>
        <a:ln w="25400" cap="flat" cmpd="sng" algn="ctr">
          <a:solidFill>
            <a:srgbClr val="FFFFFF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GT">
            <a:solidFill>
              <a:srgbClr val="00094A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4EB98CFC-774E-4505-A47E-B22FC0EF5A67}" type="sibTrans" cxnId="{2DBE2C25-37BE-45C1-9477-05F33872BA98}">
      <dgm:prSet/>
      <dgm:spPr/>
      <dgm:t>
        <a:bodyPr/>
        <a:lstStyle/>
        <a:p>
          <a:endParaRPr lang="es-GT"/>
        </a:p>
      </dgm:t>
    </dgm:pt>
    <dgm:pt modelId="{F4348435-C05F-4BB5-98AD-9C252809AC8C}">
      <dgm:prSet/>
      <dgm:spPr>
        <a:xfrm>
          <a:off x="6960276" y="509928"/>
          <a:ext cx="1657041" cy="828520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>
              <a:solidFill>
                <a:srgbClr val="00649F"/>
              </a:solidFill>
              <a:latin typeface="Arial"/>
              <a:ea typeface="+mn-ea"/>
              <a:cs typeface="+mn-cs"/>
            </a:rPr>
            <a:t>Perdida de Poder Adquisitivo</a:t>
          </a:r>
        </a:p>
      </dgm:t>
    </dgm:pt>
    <dgm:pt modelId="{2E47074B-CFC6-4658-868D-0D3E9206C2ED}" type="parTrans" cxnId="{7CEC93A3-2456-4FC5-9327-8A0D815C1A6C}">
      <dgm:prSet/>
      <dgm:spPr>
        <a:xfrm>
          <a:off x="6297459" y="883847"/>
          <a:ext cx="662816" cy="80683"/>
        </a:xfrm>
        <a:custGeom>
          <a:avLst/>
          <a:gdLst/>
          <a:ahLst/>
          <a:cxnLst/>
          <a:rect l="0" t="0" r="0" b="0"/>
          <a:pathLst>
            <a:path>
              <a:moveTo>
                <a:pt x="0" y="40341"/>
              </a:moveTo>
              <a:lnTo>
                <a:pt x="662816" y="40341"/>
              </a:lnTo>
            </a:path>
          </a:pathLst>
        </a:custGeom>
        <a:noFill/>
        <a:ln w="25400" cap="flat" cmpd="sng" algn="ctr">
          <a:solidFill>
            <a:srgbClr val="FFFFFF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GT">
            <a:solidFill>
              <a:srgbClr val="00094A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C83AE93D-7F57-4E93-8CD2-40A2873ABE67}" type="sibTrans" cxnId="{7CEC93A3-2456-4FC5-9327-8A0D815C1A6C}">
      <dgm:prSet/>
      <dgm:spPr/>
      <dgm:t>
        <a:bodyPr/>
        <a:lstStyle/>
        <a:p>
          <a:endParaRPr lang="es-GT"/>
        </a:p>
      </dgm:t>
    </dgm:pt>
    <dgm:pt modelId="{72B10C2A-937F-4670-AAD6-6E720701443C}">
      <dgm:prSet/>
      <dgm:spPr>
        <a:xfrm>
          <a:off x="9280135" y="509928"/>
          <a:ext cx="1657041" cy="828520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>
              <a:solidFill>
                <a:srgbClr val="00649F"/>
              </a:solidFill>
              <a:latin typeface="Arial"/>
              <a:ea typeface="+mn-ea"/>
              <a:cs typeface="+mn-cs"/>
            </a:rPr>
            <a:t>Caída Consumo Discrecional</a:t>
          </a:r>
        </a:p>
      </dgm:t>
    </dgm:pt>
    <dgm:pt modelId="{DBDBA3C1-436C-4B41-B0BC-CEF3A18C9A42}" type="parTrans" cxnId="{55A4D7F9-8E16-49CE-98ED-AC37D91A798C}">
      <dgm:prSet/>
      <dgm:spPr>
        <a:xfrm>
          <a:off x="8617318" y="883847"/>
          <a:ext cx="662816" cy="80683"/>
        </a:xfrm>
        <a:custGeom>
          <a:avLst/>
          <a:gdLst/>
          <a:ahLst/>
          <a:cxnLst/>
          <a:rect l="0" t="0" r="0" b="0"/>
          <a:pathLst>
            <a:path>
              <a:moveTo>
                <a:pt x="0" y="40341"/>
              </a:moveTo>
              <a:lnTo>
                <a:pt x="662816" y="40341"/>
              </a:lnTo>
            </a:path>
          </a:pathLst>
        </a:custGeom>
        <a:noFill/>
        <a:ln w="25400" cap="flat" cmpd="sng" algn="ctr">
          <a:solidFill>
            <a:srgbClr val="FFFFFF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GT">
            <a:solidFill>
              <a:srgbClr val="00094A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3258DC1F-04FC-4643-BFA2-B247356E0E88}" type="sibTrans" cxnId="{55A4D7F9-8E16-49CE-98ED-AC37D91A798C}">
      <dgm:prSet/>
      <dgm:spPr/>
      <dgm:t>
        <a:bodyPr/>
        <a:lstStyle/>
        <a:p>
          <a:endParaRPr lang="es-GT"/>
        </a:p>
      </dgm:t>
    </dgm:pt>
    <dgm:pt modelId="{F52E424F-E3DC-424B-AEAE-5E3249AFE2D3}" type="pres">
      <dgm:prSet presAssocID="{19658833-9130-45C6-ADCF-5B83D8A53BA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7828BB8-6A0D-4397-AF68-499696FD2DAE}" type="pres">
      <dgm:prSet presAssocID="{097AF1E7-0E59-4495-9EBF-9F425D494D13}" presName="root1" presStyleCnt="0"/>
      <dgm:spPr/>
    </dgm:pt>
    <dgm:pt modelId="{E680802E-8126-43C3-BFF0-AB34E42CF020}" type="pres">
      <dgm:prSet presAssocID="{097AF1E7-0E59-4495-9EBF-9F425D494D13}" presName="LevelOneTextNode" presStyleLbl="node0" presStyleIdx="0" presStyleCnt="1">
        <dgm:presLayoutVars>
          <dgm:chPref val="3"/>
        </dgm:presLayoutVars>
      </dgm:prSet>
      <dgm:spPr/>
    </dgm:pt>
    <dgm:pt modelId="{D6000D2C-448A-40A2-92B7-CFBB063A6EBB}" type="pres">
      <dgm:prSet presAssocID="{097AF1E7-0E59-4495-9EBF-9F425D494D13}" presName="level2hierChild" presStyleCnt="0"/>
      <dgm:spPr/>
    </dgm:pt>
    <dgm:pt modelId="{1CD3EA92-18CC-4B42-B6AB-C027E7E27EC8}" type="pres">
      <dgm:prSet presAssocID="{7E7E2539-2B18-4D48-A711-7FD5C2B8DA0F}" presName="conn2-1" presStyleLbl="parChTrans1D2" presStyleIdx="0" presStyleCnt="1"/>
      <dgm:spPr/>
    </dgm:pt>
    <dgm:pt modelId="{79407F3C-E3B6-4746-94C0-9BFF0663AFFC}" type="pres">
      <dgm:prSet presAssocID="{7E7E2539-2B18-4D48-A711-7FD5C2B8DA0F}" presName="connTx" presStyleLbl="parChTrans1D2" presStyleIdx="0" presStyleCnt="1"/>
      <dgm:spPr/>
    </dgm:pt>
    <dgm:pt modelId="{E760E2E0-5E41-4C64-9F03-58F6FE391E2C}" type="pres">
      <dgm:prSet presAssocID="{DEA40F84-F8EC-424B-87A3-3539812CB095}" presName="root2" presStyleCnt="0"/>
      <dgm:spPr/>
    </dgm:pt>
    <dgm:pt modelId="{4AF3A744-290E-4A16-8BBC-2D7C3BF4E18B}" type="pres">
      <dgm:prSet presAssocID="{DEA40F84-F8EC-424B-87A3-3539812CB095}" presName="LevelTwoTextNode" presStyleLbl="node2" presStyleIdx="0" presStyleCnt="1">
        <dgm:presLayoutVars>
          <dgm:chPref val="3"/>
        </dgm:presLayoutVars>
      </dgm:prSet>
      <dgm:spPr/>
    </dgm:pt>
    <dgm:pt modelId="{53533029-4566-4162-B2CB-5CAABF49CC99}" type="pres">
      <dgm:prSet presAssocID="{DEA40F84-F8EC-424B-87A3-3539812CB095}" presName="level3hierChild" presStyleCnt="0"/>
      <dgm:spPr/>
    </dgm:pt>
    <dgm:pt modelId="{E1CE151A-1C64-4D0A-817F-E4E770209D85}" type="pres">
      <dgm:prSet presAssocID="{18A1DBFB-E413-440A-ADD5-AE52CC59FBF9}" presName="conn2-1" presStyleLbl="parChTrans1D3" presStyleIdx="0" presStyleCnt="1"/>
      <dgm:spPr/>
    </dgm:pt>
    <dgm:pt modelId="{8613E982-2862-4F50-A5B3-BFCB8D6CE696}" type="pres">
      <dgm:prSet presAssocID="{18A1DBFB-E413-440A-ADD5-AE52CC59FBF9}" presName="connTx" presStyleLbl="parChTrans1D3" presStyleIdx="0" presStyleCnt="1"/>
      <dgm:spPr/>
    </dgm:pt>
    <dgm:pt modelId="{446AC4A1-D6A9-4E20-BC19-52227285A37C}" type="pres">
      <dgm:prSet presAssocID="{DE48A529-413F-4EF3-BE40-EADC962BDA43}" presName="root2" presStyleCnt="0"/>
      <dgm:spPr/>
    </dgm:pt>
    <dgm:pt modelId="{8AAA30F2-2F96-45ED-8696-4EFA3D7E7C0A}" type="pres">
      <dgm:prSet presAssocID="{DE48A529-413F-4EF3-BE40-EADC962BDA43}" presName="LevelTwoTextNode" presStyleLbl="node3" presStyleIdx="0" presStyleCnt="1">
        <dgm:presLayoutVars>
          <dgm:chPref val="3"/>
        </dgm:presLayoutVars>
      </dgm:prSet>
      <dgm:spPr/>
    </dgm:pt>
    <dgm:pt modelId="{081234D0-4711-40E8-B7A3-B6A271A08A08}" type="pres">
      <dgm:prSet presAssocID="{DE48A529-413F-4EF3-BE40-EADC962BDA43}" presName="level3hierChild" presStyleCnt="0"/>
      <dgm:spPr/>
    </dgm:pt>
    <dgm:pt modelId="{E4C99B98-130B-4E01-A7DC-227FF85ED088}" type="pres">
      <dgm:prSet presAssocID="{2E47074B-CFC6-4658-868D-0D3E9206C2ED}" presName="conn2-1" presStyleLbl="parChTrans1D4" presStyleIdx="0" presStyleCnt="2"/>
      <dgm:spPr/>
    </dgm:pt>
    <dgm:pt modelId="{253232DC-CABC-45C0-BB36-83E575E02D92}" type="pres">
      <dgm:prSet presAssocID="{2E47074B-CFC6-4658-868D-0D3E9206C2ED}" presName="connTx" presStyleLbl="parChTrans1D4" presStyleIdx="0" presStyleCnt="2"/>
      <dgm:spPr/>
    </dgm:pt>
    <dgm:pt modelId="{4134B107-5D62-46EF-8AA7-A3EA220B0A58}" type="pres">
      <dgm:prSet presAssocID="{F4348435-C05F-4BB5-98AD-9C252809AC8C}" presName="root2" presStyleCnt="0"/>
      <dgm:spPr/>
    </dgm:pt>
    <dgm:pt modelId="{AE16946E-2E9B-4A10-9CC9-3E4934D54715}" type="pres">
      <dgm:prSet presAssocID="{F4348435-C05F-4BB5-98AD-9C252809AC8C}" presName="LevelTwoTextNode" presStyleLbl="node4" presStyleIdx="0" presStyleCnt="2">
        <dgm:presLayoutVars>
          <dgm:chPref val="3"/>
        </dgm:presLayoutVars>
      </dgm:prSet>
      <dgm:spPr/>
    </dgm:pt>
    <dgm:pt modelId="{DE8C4975-3700-445B-95E1-EA9C413024E5}" type="pres">
      <dgm:prSet presAssocID="{F4348435-C05F-4BB5-98AD-9C252809AC8C}" presName="level3hierChild" presStyleCnt="0"/>
      <dgm:spPr/>
    </dgm:pt>
    <dgm:pt modelId="{7BA292B4-7435-4076-84B8-957BCDC4AE4E}" type="pres">
      <dgm:prSet presAssocID="{DBDBA3C1-436C-4B41-B0BC-CEF3A18C9A42}" presName="conn2-1" presStyleLbl="parChTrans1D4" presStyleIdx="1" presStyleCnt="2"/>
      <dgm:spPr/>
    </dgm:pt>
    <dgm:pt modelId="{CF3FEEC6-C30F-4041-8062-226322B36D43}" type="pres">
      <dgm:prSet presAssocID="{DBDBA3C1-436C-4B41-B0BC-CEF3A18C9A42}" presName="connTx" presStyleLbl="parChTrans1D4" presStyleIdx="1" presStyleCnt="2"/>
      <dgm:spPr/>
    </dgm:pt>
    <dgm:pt modelId="{2C473385-C642-4FCD-B5B2-806BAF5CAEE4}" type="pres">
      <dgm:prSet presAssocID="{72B10C2A-937F-4670-AAD6-6E720701443C}" presName="root2" presStyleCnt="0"/>
      <dgm:spPr/>
    </dgm:pt>
    <dgm:pt modelId="{8357FD31-77CB-4310-B430-8F95D47075FC}" type="pres">
      <dgm:prSet presAssocID="{72B10C2A-937F-4670-AAD6-6E720701443C}" presName="LevelTwoTextNode" presStyleLbl="node4" presStyleIdx="1" presStyleCnt="2">
        <dgm:presLayoutVars>
          <dgm:chPref val="3"/>
        </dgm:presLayoutVars>
      </dgm:prSet>
      <dgm:spPr/>
    </dgm:pt>
    <dgm:pt modelId="{14894F1A-6FDB-4FAF-A81C-BFC7BA215375}" type="pres">
      <dgm:prSet presAssocID="{72B10C2A-937F-4670-AAD6-6E720701443C}" presName="level3hierChild" presStyleCnt="0"/>
      <dgm:spPr/>
    </dgm:pt>
  </dgm:ptLst>
  <dgm:cxnLst>
    <dgm:cxn modelId="{7EBB5802-E866-4B98-BFB4-8EAA69518C24}" type="presOf" srcId="{DBDBA3C1-436C-4B41-B0BC-CEF3A18C9A42}" destId="{7BA292B4-7435-4076-84B8-957BCDC4AE4E}" srcOrd="0" destOrd="0" presId="urn:microsoft.com/office/officeart/2005/8/layout/hierarchy2"/>
    <dgm:cxn modelId="{32439B24-B2DA-43E4-9FB5-F24E65632843}" type="presOf" srcId="{72B10C2A-937F-4670-AAD6-6E720701443C}" destId="{8357FD31-77CB-4310-B430-8F95D47075FC}" srcOrd="0" destOrd="0" presId="urn:microsoft.com/office/officeart/2005/8/layout/hierarchy2"/>
    <dgm:cxn modelId="{2DBE2C25-37BE-45C1-9477-05F33872BA98}" srcId="{DEA40F84-F8EC-424B-87A3-3539812CB095}" destId="{DE48A529-413F-4EF3-BE40-EADC962BDA43}" srcOrd="0" destOrd="0" parTransId="{18A1DBFB-E413-440A-ADD5-AE52CC59FBF9}" sibTransId="{4EB98CFC-774E-4505-A47E-B22FC0EF5A67}"/>
    <dgm:cxn modelId="{D7D11F30-AD00-4383-88FC-F50EF895FD84}" type="presOf" srcId="{DBDBA3C1-436C-4B41-B0BC-CEF3A18C9A42}" destId="{CF3FEEC6-C30F-4041-8062-226322B36D43}" srcOrd="1" destOrd="0" presId="urn:microsoft.com/office/officeart/2005/8/layout/hierarchy2"/>
    <dgm:cxn modelId="{ECBCBC3F-8680-48E0-88D9-7DBD917D47C9}" type="presOf" srcId="{2E47074B-CFC6-4658-868D-0D3E9206C2ED}" destId="{E4C99B98-130B-4E01-A7DC-227FF85ED088}" srcOrd="0" destOrd="0" presId="urn:microsoft.com/office/officeart/2005/8/layout/hierarchy2"/>
    <dgm:cxn modelId="{BC220C40-95F1-4AE9-9086-4E784DBB0B28}" type="presOf" srcId="{F4348435-C05F-4BB5-98AD-9C252809AC8C}" destId="{AE16946E-2E9B-4A10-9CC9-3E4934D54715}" srcOrd="0" destOrd="0" presId="urn:microsoft.com/office/officeart/2005/8/layout/hierarchy2"/>
    <dgm:cxn modelId="{D40E4063-58FE-4BB0-B903-BA26CBD455BD}" type="presOf" srcId="{18A1DBFB-E413-440A-ADD5-AE52CC59FBF9}" destId="{E1CE151A-1C64-4D0A-817F-E4E770209D85}" srcOrd="0" destOrd="0" presId="urn:microsoft.com/office/officeart/2005/8/layout/hierarchy2"/>
    <dgm:cxn modelId="{FB4E2946-A605-4E5D-8329-B9615FAB7CD2}" type="presOf" srcId="{18A1DBFB-E413-440A-ADD5-AE52CC59FBF9}" destId="{8613E982-2862-4F50-A5B3-BFCB8D6CE696}" srcOrd="1" destOrd="0" presId="urn:microsoft.com/office/officeart/2005/8/layout/hierarchy2"/>
    <dgm:cxn modelId="{267E8A74-2F3F-49A4-B830-24AF75BBEA22}" type="presOf" srcId="{DEA40F84-F8EC-424B-87A3-3539812CB095}" destId="{4AF3A744-290E-4A16-8BBC-2D7C3BF4E18B}" srcOrd="0" destOrd="0" presId="urn:microsoft.com/office/officeart/2005/8/layout/hierarchy2"/>
    <dgm:cxn modelId="{4F29AB8A-2638-458D-A8FA-CF437CF0BF0D}" srcId="{19658833-9130-45C6-ADCF-5B83D8A53BA8}" destId="{097AF1E7-0E59-4495-9EBF-9F425D494D13}" srcOrd="0" destOrd="0" parTransId="{CD843205-29B5-4883-9913-8E64B7BD1432}" sibTransId="{F3183AE5-DE2E-4901-9C6D-8B1E6A3B4644}"/>
    <dgm:cxn modelId="{C61A768B-5C1B-44A0-8D27-C645402CD8BC}" type="presOf" srcId="{097AF1E7-0E59-4495-9EBF-9F425D494D13}" destId="{E680802E-8126-43C3-BFF0-AB34E42CF020}" srcOrd="0" destOrd="0" presId="urn:microsoft.com/office/officeart/2005/8/layout/hierarchy2"/>
    <dgm:cxn modelId="{7F69929C-0F84-4D74-8AC5-D3D9EA025D78}" type="presOf" srcId="{7E7E2539-2B18-4D48-A711-7FD5C2B8DA0F}" destId="{79407F3C-E3B6-4746-94C0-9BFF0663AFFC}" srcOrd="1" destOrd="0" presId="urn:microsoft.com/office/officeart/2005/8/layout/hierarchy2"/>
    <dgm:cxn modelId="{7CEC93A3-2456-4FC5-9327-8A0D815C1A6C}" srcId="{DE48A529-413F-4EF3-BE40-EADC962BDA43}" destId="{F4348435-C05F-4BB5-98AD-9C252809AC8C}" srcOrd="0" destOrd="0" parTransId="{2E47074B-CFC6-4658-868D-0D3E9206C2ED}" sibTransId="{C83AE93D-7F57-4E93-8CD2-40A2873ABE67}"/>
    <dgm:cxn modelId="{5377A6B3-2825-4F59-AC3A-94CBFA4B082F}" type="presOf" srcId="{2E47074B-CFC6-4658-868D-0D3E9206C2ED}" destId="{253232DC-CABC-45C0-BB36-83E575E02D92}" srcOrd="1" destOrd="0" presId="urn:microsoft.com/office/officeart/2005/8/layout/hierarchy2"/>
    <dgm:cxn modelId="{4CBC78BF-45CE-4F26-8371-D1A5CB290120}" type="presOf" srcId="{7E7E2539-2B18-4D48-A711-7FD5C2B8DA0F}" destId="{1CD3EA92-18CC-4B42-B6AB-C027E7E27EC8}" srcOrd="0" destOrd="0" presId="urn:microsoft.com/office/officeart/2005/8/layout/hierarchy2"/>
    <dgm:cxn modelId="{F88507C6-9BE2-4D38-ACFA-85C01A3A9E2D}" type="presOf" srcId="{19658833-9130-45C6-ADCF-5B83D8A53BA8}" destId="{F52E424F-E3DC-424B-AEAE-5E3249AFE2D3}" srcOrd="0" destOrd="0" presId="urn:microsoft.com/office/officeart/2005/8/layout/hierarchy2"/>
    <dgm:cxn modelId="{505FB1EC-4D9E-437F-BA62-63D49D031715}" srcId="{097AF1E7-0E59-4495-9EBF-9F425D494D13}" destId="{DEA40F84-F8EC-424B-87A3-3539812CB095}" srcOrd="0" destOrd="0" parTransId="{7E7E2539-2B18-4D48-A711-7FD5C2B8DA0F}" sibTransId="{98B72FD1-7658-46B7-803C-10501B8CED9D}"/>
    <dgm:cxn modelId="{11CA84F5-FB9E-4366-BFB4-463A0D4574DF}" type="presOf" srcId="{DE48A529-413F-4EF3-BE40-EADC962BDA43}" destId="{8AAA30F2-2F96-45ED-8696-4EFA3D7E7C0A}" srcOrd="0" destOrd="0" presId="urn:microsoft.com/office/officeart/2005/8/layout/hierarchy2"/>
    <dgm:cxn modelId="{55A4D7F9-8E16-49CE-98ED-AC37D91A798C}" srcId="{F4348435-C05F-4BB5-98AD-9C252809AC8C}" destId="{72B10C2A-937F-4670-AAD6-6E720701443C}" srcOrd="0" destOrd="0" parTransId="{DBDBA3C1-436C-4B41-B0BC-CEF3A18C9A42}" sibTransId="{3258DC1F-04FC-4643-BFA2-B247356E0E88}"/>
    <dgm:cxn modelId="{3B3A033E-96D1-41FA-B7A2-A093696FBC0D}" type="presParOf" srcId="{F52E424F-E3DC-424B-AEAE-5E3249AFE2D3}" destId="{57828BB8-6A0D-4397-AF68-499696FD2DAE}" srcOrd="0" destOrd="0" presId="urn:microsoft.com/office/officeart/2005/8/layout/hierarchy2"/>
    <dgm:cxn modelId="{50EE130B-8C18-4194-B744-E04F918E9255}" type="presParOf" srcId="{57828BB8-6A0D-4397-AF68-499696FD2DAE}" destId="{E680802E-8126-43C3-BFF0-AB34E42CF020}" srcOrd="0" destOrd="0" presId="urn:microsoft.com/office/officeart/2005/8/layout/hierarchy2"/>
    <dgm:cxn modelId="{8B61FD6E-FF9D-4C9E-9525-3CF951F58D9B}" type="presParOf" srcId="{57828BB8-6A0D-4397-AF68-499696FD2DAE}" destId="{D6000D2C-448A-40A2-92B7-CFBB063A6EBB}" srcOrd="1" destOrd="0" presId="urn:microsoft.com/office/officeart/2005/8/layout/hierarchy2"/>
    <dgm:cxn modelId="{A2EC3D30-5E4D-4EC4-B298-A2F770BD6A1A}" type="presParOf" srcId="{D6000D2C-448A-40A2-92B7-CFBB063A6EBB}" destId="{1CD3EA92-18CC-4B42-B6AB-C027E7E27EC8}" srcOrd="0" destOrd="0" presId="urn:microsoft.com/office/officeart/2005/8/layout/hierarchy2"/>
    <dgm:cxn modelId="{A50C4208-C0BD-48A1-BCA3-921EC692D647}" type="presParOf" srcId="{1CD3EA92-18CC-4B42-B6AB-C027E7E27EC8}" destId="{79407F3C-E3B6-4746-94C0-9BFF0663AFFC}" srcOrd="0" destOrd="0" presId="urn:microsoft.com/office/officeart/2005/8/layout/hierarchy2"/>
    <dgm:cxn modelId="{5080560C-1455-4502-804A-E16D0102BFD0}" type="presParOf" srcId="{D6000D2C-448A-40A2-92B7-CFBB063A6EBB}" destId="{E760E2E0-5E41-4C64-9F03-58F6FE391E2C}" srcOrd="1" destOrd="0" presId="urn:microsoft.com/office/officeart/2005/8/layout/hierarchy2"/>
    <dgm:cxn modelId="{07FDA127-0A65-49DE-8935-3BAED788481F}" type="presParOf" srcId="{E760E2E0-5E41-4C64-9F03-58F6FE391E2C}" destId="{4AF3A744-290E-4A16-8BBC-2D7C3BF4E18B}" srcOrd="0" destOrd="0" presId="urn:microsoft.com/office/officeart/2005/8/layout/hierarchy2"/>
    <dgm:cxn modelId="{57029A7A-11E1-4D0B-B9F1-EA9B6DE2CDFB}" type="presParOf" srcId="{E760E2E0-5E41-4C64-9F03-58F6FE391E2C}" destId="{53533029-4566-4162-B2CB-5CAABF49CC99}" srcOrd="1" destOrd="0" presId="urn:microsoft.com/office/officeart/2005/8/layout/hierarchy2"/>
    <dgm:cxn modelId="{177FFE6F-7F09-43D6-A573-B9E8EDB9C90D}" type="presParOf" srcId="{53533029-4566-4162-B2CB-5CAABF49CC99}" destId="{E1CE151A-1C64-4D0A-817F-E4E770209D85}" srcOrd="0" destOrd="0" presId="urn:microsoft.com/office/officeart/2005/8/layout/hierarchy2"/>
    <dgm:cxn modelId="{7306D157-D38F-4D81-8594-0280ED1004E5}" type="presParOf" srcId="{E1CE151A-1C64-4D0A-817F-E4E770209D85}" destId="{8613E982-2862-4F50-A5B3-BFCB8D6CE696}" srcOrd="0" destOrd="0" presId="urn:microsoft.com/office/officeart/2005/8/layout/hierarchy2"/>
    <dgm:cxn modelId="{147B59C7-F32A-4823-B6BA-CEAA538726BD}" type="presParOf" srcId="{53533029-4566-4162-B2CB-5CAABF49CC99}" destId="{446AC4A1-D6A9-4E20-BC19-52227285A37C}" srcOrd="1" destOrd="0" presId="urn:microsoft.com/office/officeart/2005/8/layout/hierarchy2"/>
    <dgm:cxn modelId="{E198A3AB-576D-4D0F-8167-849F0F92B304}" type="presParOf" srcId="{446AC4A1-D6A9-4E20-BC19-52227285A37C}" destId="{8AAA30F2-2F96-45ED-8696-4EFA3D7E7C0A}" srcOrd="0" destOrd="0" presId="urn:microsoft.com/office/officeart/2005/8/layout/hierarchy2"/>
    <dgm:cxn modelId="{2BAB4D73-82F8-4DFC-ADD2-504D10A3170C}" type="presParOf" srcId="{446AC4A1-D6A9-4E20-BC19-52227285A37C}" destId="{081234D0-4711-40E8-B7A3-B6A271A08A08}" srcOrd="1" destOrd="0" presId="urn:microsoft.com/office/officeart/2005/8/layout/hierarchy2"/>
    <dgm:cxn modelId="{46D399F3-D3D8-4218-B087-B0D13104B939}" type="presParOf" srcId="{081234D0-4711-40E8-B7A3-B6A271A08A08}" destId="{E4C99B98-130B-4E01-A7DC-227FF85ED088}" srcOrd="0" destOrd="0" presId="urn:microsoft.com/office/officeart/2005/8/layout/hierarchy2"/>
    <dgm:cxn modelId="{FDA3B8E5-F6AE-4B87-BC89-376A553B4C9C}" type="presParOf" srcId="{E4C99B98-130B-4E01-A7DC-227FF85ED088}" destId="{253232DC-CABC-45C0-BB36-83E575E02D92}" srcOrd="0" destOrd="0" presId="urn:microsoft.com/office/officeart/2005/8/layout/hierarchy2"/>
    <dgm:cxn modelId="{AA03C5D3-9DB6-4CC3-AC0F-72AD527E0A7B}" type="presParOf" srcId="{081234D0-4711-40E8-B7A3-B6A271A08A08}" destId="{4134B107-5D62-46EF-8AA7-A3EA220B0A58}" srcOrd="1" destOrd="0" presId="urn:microsoft.com/office/officeart/2005/8/layout/hierarchy2"/>
    <dgm:cxn modelId="{8BEC42E0-A9D9-48DD-B542-ADA8324EAB94}" type="presParOf" srcId="{4134B107-5D62-46EF-8AA7-A3EA220B0A58}" destId="{AE16946E-2E9B-4A10-9CC9-3E4934D54715}" srcOrd="0" destOrd="0" presId="urn:microsoft.com/office/officeart/2005/8/layout/hierarchy2"/>
    <dgm:cxn modelId="{29F9B49F-1C98-4755-8E28-590FB2786F53}" type="presParOf" srcId="{4134B107-5D62-46EF-8AA7-A3EA220B0A58}" destId="{DE8C4975-3700-445B-95E1-EA9C413024E5}" srcOrd="1" destOrd="0" presId="urn:microsoft.com/office/officeart/2005/8/layout/hierarchy2"/>
    <dgm:cxn modelId="{B9B17D6B-0447-40E9-8197-5329AEC2DBC8}" type="presParOf" srcId="{DE8C4975-3700-445B-95E1-EA9C413024E5}" destId="{7BA292B4-7435-4076-84B8-957BCDC4AE4E}" srcOrd="0" destOrd="0" presId="urn:microsoft.com/office/officeart/2005/8/layout/hierarchy2"/>
    <dgm:cxn modelId="{40C168DB-63C3-4386-B962-A58D7F9F4C47}" type="presParOf" srcId="{7BA292B4-7435-4076-84B8-957BCDC4AE4E}" destId="{CF3FEEC6-C30F-4041-8062-226322B36D43}" srcOrd="0" destOrd="0" presId="urn:microsoft.com/office/officeart/2005/8/layout/hierarchy2"/>
    <dgm:cxn modelId="{00DC085B-3BAA-439D-AA0C-6231B98200D8}" type="presParOf" srcId="{DE8C4975-3700-445B-95E1-EA9C413024E5}" destId="{2C473385-C642-4FCD-B5B2-806BAF5CAEE4}" srcOrd="1" destOrd="0" presId="urn:microsoft.com/office/officeart/2005/8/layout/hierarchy2"/>
    <dgm:cxn modelId="{40A1AB19-107E-41DE-A976-67CCF115FEE4}" type="presParOf" srcId="{2C473385-C642-4FCD-B5B2-806BAF5CAEE4}" destId="{8357FD31-77CB-4310-B430-8F95D47075FC}" srcOrd="0" destOrd="0" presId="urn:microsoft.com/office/officeart/2005/8/layout/hierarchy2"/>
    <dgm:cxn modelId="{E79FD7D2-494F-4145-A9EB-227D9936113B}" type="presParOf" srcId="{2C473385-C642-4FCD-B5B2-806BAF5CAEE4}" destId="{14894F1A-6FDB-4FAF-A81C-BFC7BA21537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39F166-6439-4A70-9744-1B0F5FF1D76D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GT"/>
        </a:p>
      </dgm:t>
    </dgm:pt>
    <dgm:pt modelId="{184C1CC7-C38B-4C0A-A2C1-8404350E5C63}">
      <dgm:prSet phldrT="[Texto]" phldr="0"/>
      <dgm:spPr>
        <a:xfrm>
          <a:off x="500108" y="340129"/>
          <a:ext cx="8280821" cy="680612"/>
        </a:xfrm>
        <a:prstGeom prst="rect">
          <a:avLst/>
        </a:prstGeom>
        <a:solidFill>
          <a:srgbClr val="FEFEFE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DBF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 dirty="0">
              <a:solidFill>
                <a:srgbClr val="00649F"/>
              </a:solidFill>
              <a:latin typeface="Arial"/>
              <a:ea typeface="+mn-ea"/>
              <a:cs typeface="+mn-cs"/>
            </a:rPr>
            <a:t>Sistema de Pagos- </a:t>
          </a:r>
          <a:r>
            <a:rPr lang="es-GT" dirty="0" err="1">
              <a:solidFill>
                <a:srgbClr val="00649F"/>
              </a:solidFill>
              <a:latin typeface="Arial"/>
              <a:ea typeface="+mn-ea"/>
              <a:cs typeface="+mn-cs"/>
            </a:rPr>
            <a:t>Criptos</a:t>
          </a:r>
          <a:endParaRPr lang="es-GT" dirty="0">
            <a:solidFill>
              <a:srgbClr val="00649F"/>
            </a:solidFill>
            <a:latin typeface="Arial"/>
            <a:ea typeface="+mn-ea"/>
            <a:cs typeface="+mn-cs"/>
          </a:endParaRPr>
        </a:p>
      </dgm:t>
    </dgm:pt>
    <dgm:pt modelId="{918F1BBF-B79D-4D48-A748-22558D48E15B}" type="parTrans" cxnId="{D2F3A28A-1F0C-42FC-B9BE-52F302015901}">
      <dgm:prSet/>
      <dgm:spPr/>
      <dgm:t>
        <a:bodyPr/>
        <a:lstStyle/>
        <a:p>
          <a:endParaRPr lang="es-GT"/>
        </a:p>
      </dgm:t>
    </dgm:pt>
    <dgm:pt modelId="{FA893BB3-A268-42BB-9FFC-6B559652BD9C}" type="sibTrans" cxnId="{D2F3A28A-1F0C-42FC-B9BE-52F302015901}">
      <dgm:prSet/>
      <dgm:spPr>
        <a:xfrm>
          <a:off x="-5001811" y="-766355"/>
          <a:ext cx="5956868" cy="5956868"/>
        </a:xfrm>
        <a:prstGeom prst="blockArc">
          <a:avLst>
            <a:gd name="adj1" fmla="val 18900000"/>
            <a:gd name="adj2" fmla="val 2700000"/>
            <a:gd name="adj3" fmla="val 363"/>
          </a:avLst>
        </a:prstGeom>
        <a:noFill/>
        <a:ln w="25400" cap="flat" cmpd="sng" algn="ctr">
          <a:solidFill>
            <a:srgbClr val="FEFEFE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GT"/>
        </a:p>
      </dgm:t>
    </dgm:pt>
    <dgm:pt modelId="{20B1810B-396F-4915-BE30-0B759C9CB666}">
      <dgm:prSet phldrT="[Texto]" phldr="0"/>
      <dgm:spPr>
        <a:xfrm>
          <a:off x="890319" y="1361224"/>
          <a:ext cx="7890611" cy="680612"/>
        </a:xfrm>
        <a:prstGeom prst="rect">
          <a:avLst/>
        </a:prstGeom>
        <a:solidFill>
          <a:srgbClr val="FEFEFE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DBF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 dirty="0">
              <a:solidFill>
                <a:srgbClr val="00649F"/>
              </a:solidFill>
              <a:latin typeface="Arial"/>
              <a:ea typeface="+mn-ea"/>
              <a:cs typeface="+mn-cs"/>
            </a:rPr>
            <a:t>Mi negocio y la IA- CP y LP</a:t>
          </a:r>
        </a:p>
      </dgm:t>
    </dgm:pt>
    <dgm:pt modelId="{0B7414DF-7495-4D32-A046-2B37AC1B5E82}" type="parTrans" cxnId="{71FC0275-589E-4EB3-B420-71120A76B10A}">
      <dgm:prSet/>
      <dgm:spPr/>
      <dgm:t>
        <a:bodyPr/>
        <a:lstStyle/>
        <a:p>
          <a:endParaRPr lang="es-GT"/>
        </a:p>
      </dgm:t>
    </dgm:pt>
    <dgm:pt modelId="{2E2D1D83-9739-4ABE-ADE1-27DA03AC0601}" type="sibTrans" cxnId="{71FC0275-589E-4EB3-B420-71120A76B10A}">
      <dgm:prSet/>
      <dgm:spPr/>
      <dgm:t>
        <a:bodyPr/>
        <a:lstStyle/>
        <a:p>
          <a:endParaRPr lang="es-GT"/>
        </a:p>
      </dgm:t>
    </dgm:pt>
    <dgm:pt modelId="{35EDA25B-26AD-40AD-A391-32A7CE437C9C}">
      <dgm:prSet phldrT="[Texto]" phldr="0"/>
      <dgm:spPr>
        <a:xfrm>
          <a:off x="890319" y="2382320"/>
          <a:ext cx="7890611" cy="680612"/>
        </a:xfrm>
        <a:prstGeom prst="rect">
          <a:avLst/>
        </a:prstGeom>
        <a:solidFill>
          <a:srgbClr val="FEFEFE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DBF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 dirty="0">
              <a:solidFill>
                <a:srgbClr val="00649F"/>
              </a:solidFill>
              <a:latin typeface="Arial"/>
              <a:ea typeface="+mn-ea"/>
              <a:cs typeface="+mn-cs"/>
            </a:rPr>
            <a:t>Qué cambios de patrón de consumo están pasando?</a:t>
          </a:r>
        </a:p>
      </dgm:t>
    </dgm:pt>
    <dgm:pt modelId="{7D164BEB-561E-46FD-B680-FFFDEB4C496D}" type="parTrans" cxnId="{CA6AC3C2-D774-4FE4-BE68-1EA68118EA0A}">
      <dgm:prSet/>
      <dgm:spPr/>
      <dgm:t>
        <a:bodyPr/>
        <a:lstStyle/>
        <a:p>
          <a:endParaRPr lang="es-GT"/>
        </a:p>
      </dgm:t>
    </dgm:pt>
    <dgm:pt modelId="{FE4E652D-6EA0-4E5F-8E70-1467AEC02A06}" type="sibTrans" cxnId="{CA6AC3C2-D774-4FE4-BE68-1EA68118EA0A}">
      <dgm:prSet/>
      <dgm:spPr/>
      <dgm:t>
        <a:bodyPr/>
        <a:lstStyle/>
        <a:p>
          <a:endParaRPr lang="es-GT"/>
        </a:p>
      </dgm:t>
    </dgm:pt>
    <dgm:pt modelId="{E6D23593-A00D-4969-A446-BD609AA28744}">
      <dgm:prSet/>
      <dgm:spPr>
        <a:xfrm>
          <a:off x="500108" y="3403416"/>
          <a:ext cx="8280821" cy="680612"/>
        </a:xfrm>
        <a:prstGeom prst="rect">
          <a:avLst/>
        </a:prstGeom>
        <a:solidFill>
          <a:srgbClr val="FEFEFE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DBF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 dirty="0">
              <a:solidFill>
                <a:srgbClr val="00649F"/>
              </a:solidFill>
              <a:latin typeface="Arial"/>
              <a:ea typeface="+mn-ea"/>
              <a:cs typeface="+mn-cs"/>
            </a:rPr>
            <a:t>Cómo se materializará la Estrategia de Seguridad de EEUU en la región?</a:t>
          </a:r>
        </a:p>
      </dgm:t>
    </dgm:pt>
    <dgm:pt modelId="{2DB44B1C-3579-4D2E-AFA4-BA22C8A993CD}" type="parTrans" cxnId="{C90BBD9C-DDC0-4968-82DD-374E886C3449}">
      <dgm:prSet/>
      <dgm:spPr/>
      <dgm:t>
        <a:bodyPr/>
        <a:lstStyle/>
        <a:p>
          <a:endParaRPr lang="es-GT"/>
        </a:p>
      </dgm:t>
    </dgm:pt>
    <dgm:pt modelId="{45BDF24B-C641-47E5-AFB4-75D013C87BE0}" type="sibTrans" cxnId="{C90BBD9C-DDC0-4968-82DD-374E886C3449}">
      <dgm:prSet/>
      <dgm:spPr/>
      <dgm:t>
        <a:bodyPr/>
        <a:lstStyle/>
        <a:p>
          <a:endParaRPr lang="es-GT"/>
        </a:p>
      </dgm:t>
    </dgm:pt>
    <dgm:pt modelId="{E46A4499-8BCD-4D06-B94F-4407C30C2A37}" type="pres">
      <dgm:prSet presAssocID="{C239F166-6439-4A70-9744-1B0F5FF1D76D}" presName="Name0" presStyleCnt="0">
        <dgm:presLayoutVars>
          <dgm:chMax val="7"/>
          <dgm:chPref val="7"/>
          <dgm:dir/>
        </dgm:presLayoutVars>
      </dgm:prSet>
      <dgm:spPr/>
    </dgm:pt>
    <dgm:pt modelId="{F21632A6-8BFD-4C68-8877-9E2DFCF17B22}" type="pres">
      <dgm:prSet presAssocID="{C239F166-6439-4A70-9744-1B0F5FF1D76D}" presName="Name1" presStyleCnt="0"/>
      <dgm:spPr/>
    </dgm:pt>
    <dgm:pt modelId="{F1BA8142-4EC4-4307-B330-6E6C0366143B}" type="pres">
      <dgm:prSet presAssocID="{C239F166-6439-4A70-9744-1B0F5FF1D76D}" presName="cycle" presStyleCnt="0"/>
      <dgm:spPr/>
    </dgm:pt>
    <dgm:pt modelId="{7F5B4E58-5299-44E6-98FE-2015825E9397}" type="pres">
      <dgm:prSet presAssocID="{C239F166-6439-4A70-9744-1B0F5FF1D76D}" presName="srcNode" presStyleLbl="node1" presStyleIdx="0" presStyleCnt="4"/>
      <dgm:spPr/>
    </dgm:pt>
    <dgm:pt modelId="{FCCBFAE7-A448-4F60-9286-1965F580021F}" type="pres">
      <dgm:prSet presAssocID="{C239F166-6439-4A70-9744-1B0F5FF1D76D}" presName="conn" presStyleLbl="parChTrans1D2" presStyleIdx="0" presStyleCnt="1"/>
      <dgm:spPr/>
    </dgm:pt>
    <dgm:pt modelId="{EF69C00C-AD5F-4BD0-8F11-FE2B49978A2B}" type="pres">
      <dgm:prSet presAssocID="{C239F166-6439-4A70-9744-1B0F5FF1D76D}" presName="extraNode" presStyleLbl="node1" presStyleIdx="0" presStyleCnt="4"/>
      <dgm:spPr/>
    </dgm:pt>
    <dgm:pt modelId="{95192A77-DC78-495F-8B96-76424A780C99}" type="pres">
      <dgm:prSet presAssocID="{C239F166-6439-4A70-9744-1B0F5FF1D76D}" presName="dstNode" presStyleLbl="node1" presStyleIdx="0" presStyleCnt="4"/>
      <dgm:spPr/>
    </dgm:pt>
    <dgm:pt modelId="{58C8DA50-6465-4955-92E7-12D86A2E7DA2}" type="pres">
      <dgm:prSet presAssocID="{184C1CC7-C38B-4C0A-A2C1-8404350E5C63}" presName="text_1" presStyleLbl="node1" presStyleIdx="0" presStyleCnt="4">
        <dgm:presLayoutVars>
          <dgm:bulletEnabled val="1"/>
        </dgm:presLayoutVars>
      </dgm:prSet>
      <dgm:spPr/>
    </dgm:pt>
    <dgm:pt modelId="{2277E052-9473-4BB1-99E7-E0C2D46937B2}" type="pres">
      <dgm:prSet presAssocID="{184C1CC7-C38B-4C0A-A2C1-8404350E5C63}" presName="accent_1" presStyleCnt="0"/>
      <dgm:spPr/>
    </dgm:pt>
    <dgm:pt modelId="{EBA64352-F395-4E44-86C9-0A505458D6A1}" type="pres">
      <dgm:prSet presAssocID="{184C1CC7-C38B-4C0A-A2C1-8404350E5C63}" presName="accentRepeatNode" presStyleLbl="solidFgAcc1" presStyleIdx="0" presStyleCnt="4"/>
      <dgm:spPr>
        <a:xfrm>
          <a:off x="74725" y="255052"/>
          <a:ext cx="850765" cy="850765"/>
        </a:xfrm>
        <a:prstGeom prst="ellipse">
          <a:avLst/>
        </a:prstGeom>
        <a:solidFill>
          <a:srgbClr val="63DBF5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EFEF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A17B31E-AF83-4B8E-9121-3EEBC5E06673}" type="pres">
      <dgm:prSet presAssocID="{20B1810B-396F-4915-BE30-0B759C9CB666}" presName="text_2" presStyleLbl="node1" presStyleIdx="1" presStyleCnt="4">
        <dgm:presLayoutVars>
          <dgm:bulletEnabled val="1"/>
        </dgm:presLayoutVars>
      </dgm:prSet>
      <dgm:spPr/>
    </dgm:pt>
    <dgm:pt modelId="{612763FE-9CBE-4304-B929-554BE547FAB0}" type="pres">
      <dgm:prSet presAssocID="{20B1810B-396F-4915-BE30-0B759C9CB666}" presName="accent_2" presStyleCnt="0"/>
      <dgm:spPr/>
    </dgm:pt>
    <dgm:pt modelId="{820B41C8-42D9-4A5F-BA1A-2E489DEB9820}" type="pres">
      <dgm:prSet presAssocID="{20B1810B-396F-4915-BE30-0B759C9CB666}" presName="accentRepeatNode" presStyleLbl="solidFgAcc1" presStyleIdx="1" presStyleCnt="4"/>
      <dgm:spPr>
        <a:xfrm>
          <a:off x="464936" y="1276148"/>
          <a:ext cx="850765" cy="850765"/>
        </a:xfrm>
        <a:prstGeom prst="ellipse">
          <a:avLst/>
        </a:prstGeom>
        <a:solidFill>
          <a:srgbClr val="63DBF5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EFEF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2B3A363-533A-460D-B535-E98E996FD917}" type="pres">
      <dgm:prSet presAssocID="{35EDA25B-26AD-40AD-A391-32A7CE437C9C}" presName="text_3" presStyleLbl="node1" presStyleIdx="2" presStyleCnt="4">
        <dgm:presLayoutVars>
          <dgm:bulletEnabled val="1"/>
        </dgm:presLayoutVars>
      </dgm:prSet>
      <dgm:spPr/>
    </dgm:pt>
    <dgm:pt modelId="{B63E7063-9881-45A8-8841-6B8F3228B1D8}" type="pres">
      <dgm:prSet presAssocID="{35EDA25B-26AD-40AD-A391-32A7CE437C9C}" presName="accent_3" presStyleCnt="0"/>
      <dgm:spPr/>
    </dgm:pt>
    <dgm:pt modelId="{D834BA69-91E9-42E7-A755-480784EBE5AD}" type="pres">
      <dgm:prSet presAssocID="{35EDA25B-26AD-40AD-A391-32A7CE437C9C}" presName="accentRepeatNode" presStyleLbl="solidFgAcc1" presStyleIdx="2" presStyleCnt="4"/>
      <dgm:spPr>
        <a:xfrm>
          <a:off x="464936" y="2297244"/>
          <a:ext cx="850765" cy="850765"/>
        </a:xfrm>
        <a:prstGeom prst="ellipse">
          <a:avLst/>
        </a:prstGeom>
        <a:solidFill>
          <a:srgbClr val="63DBF5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EFEF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E9BEA4C-7610-410E-A273-473F881F7949}" type="pres">
      <dgm:prSet presAssocID="{E6D23593-A00D-4969-A446-BD609AA28744}" presName="text_4" presStyleLbl="node1" presStyleIdx="3" presStyleCnt="4">
        <dgm:presLayoutVars>
          <dgm:bulletEnabled val="1"/>
        </dgm:presLayoutVars>
      </dgm:prSet>
      <dgm:spPr/>
    </dgm:pt>
    <dgm:pt modelId="{CFA9804F-DF0A-44EF-8B5C-35AA96A067D4}" type="pres">
      <dgm:prSet presAssocID="{E6D23593-A00D-4969-A446-BD609AA28744}" presName="accent_4" presStyleCnt="0"/>
      <dgm:spPr/>
    </dgm:pt>
    <dgm:pt modelId="{AB92B955-6045-48FB-AB93-267F48DE876A}" type="pres">
      <dgm:prSet presAssocID="{E6D23593-A00D-4969-A446-BD609AA28744}" presName="accentRepeatNode" presStyleLbl="solidFgAcc1" presStyleIdx="3" presStyleCnt="4"/>
      <dgm:spPr>
        <a:xfrm>
          <a:off x="74725" y="3318339"/>
          <a:ext cx="850765" cy="850765"/>
        </a:xfrm>
        <a:prstGeom prst="ellipse">
          <a:avLst/>
        </a:prstGeom>
        <a:solidFill>
          <a:srgbClr val="63DBF5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EFEF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BB148465-CA47-4344-96BA-6EA454B96F7D}" type="presOf" srcId="{35EDA25B-26AD-40AD-A391-32A7CE437C9C}" destId="{72B3A363-533A-460D-B535-E98E996FD917}" srcOrd="0" destOrd="0" presId="urn:microsoft.com/office/officeart/2008/layout/VerticalCurvedList"/>
    <dgm:cxn modelId="{9280A765-488A-41FE-8DE9-2471DCF2751F}" type="presOf" srcId="{FA893BB3-A268-42BB-9FFC-6B559652BD9C}" destId="{FCCBFAE7-A448-4F60-9286-1965F580021F}" srcOrd="0" destOrd="0" presId="urn:microsoft.com/office/officeart/2008/layout/VerticalCurvedList"/>
    <dgm:cxn modelId="{71FC0275-589E-4EB3-B420-71120A76B10A}" srcId="{C239F166-6439-4A70-9744-1B0F5FF1D76D}" destId="{20B1810B-396F-4915-BE30-0B759C9CB666}" srcOrd="1" destOrd="0" parTransId="{0B7414DF-7495-4D32-A046-2B37AC1B5E82}" sibTransId="{2E2D1D83-9739-4ABE-ADE1-27DA03AC0601}"/>
    <dgm:cxn modelId="{E13DD456-6A0F-4000-86C5-30EAD07B82F8}" type="presOf" srcId="{C239F166-6439-4A70-9744-1B0F5FF1D76D}" destId="{E46A4499-8BCD-4D06-B94F-4407C30C2A37}" srcOrd="0" destOrd="0" presId="urn:microsoft.com/office/officeart/2008/layout/VerticalCurvedList"/>
    <dgm:cxn modelId="{C4F3D95A-5F1B-4ADA-AEF1-81994FB0252C}" type="presOf" srcId="{E6D23593-A00D-4969-A446-BD609AA28744}" destId="{FE9BEA4C-7610-410E-A273-473F881F7949}" srcOrd="0" destOrd="0" presId="urn:microsoft.com/office/officeart/2008/layout/VerticalCurvedList"/>
    <dgm:cxn modelId="{D2F3A28A-1F0C-42FC-B9BE-52F302015901}" srcId="{C239F166-6439-4A70-9744-1B0F5FF1D76D}" destId="{184C1CC7-C38B-4C0A-A2C1-8404350E5C63}" srcOrd="0" destOrd="0" parTransId="{918F1BBF-B79D-4D48-A748-22558D48E15B}" sibTransId="{FA893BB3-A268-42BB-9FFC-6B559652BD9C}"/>
    <dgm:cxn modelId="{C90BBD9C-DDC0-4968-82DD-374E886C3449}" srcId="{C239F166-6439-4A70-9744-1B0F5FF1D76D}" destId="{E6D23593-A00D-4969-A446-BD609AA28744}" srcOrd="3" destOrd="0" parTransId="{2DB44B1C-3579-4D2E-AFA4-BA22C8A993CD}" sibTransId="{45BDF24B-C641-47E5-AFB4-75D013C87BE0}"/>
    <dgm:cxn modelId="{CA6AC3C2-D774-4FE4-BE68-1EA68118EA0A}" srcId="{C239F166-6439-4A70-9744-1B0F5FF1D76D}" destId="{35EDA25B-26AD-40AD-A391-32A7CE437C9C}" srcOrd="2" destOrd="0" parTransId="{7D164BEB-561E-46FD-B680-FFFDEB4C496D}" sibTransId="{FE4E652D-6EA0-4E5F-8E70-1467AEC02A06}"/>
    <dgm:cxn modelId="{76CDB2E0-82F0-45F2-BB9E-4772DAF83874}" type="presOf" srcId="{184C1CC7-C38B-4C0A-A2C1-8404350E5C63}" destId="{58C8DA50-6465-4955-92E7-12D86A2E7DA2}" srcOrd="0" destOrd="0" presId="urn:microsoft.com/office/officeart/2008/layout/VerticalCurvedList"/>
    <dgm:cxn modelId="{C0FCBEE1-6C04-4C8E-B614-15C27BC1F505}" type="presOf" srcId="{20B1810B-396F-4915-BE30-0B759C9CB666}" destId="{7A17B31E-AF83-4B8E-9121-3EEBC5E06673}" srcOrd="0" destOrd="0" presId="urn:microsoft.com/office/officeart/2008/layout/VerticalCurvedList"/>
    <dgm:cxn modelId="{94C1B334-0F11-414C-8597-BEB2985F8D82}" type="presParOf" srcId="{E46A4499-8BCD-4D06-B94F-4407C30C2A37}" destId="{F21632A6-8BFD-4C68-8877-9E2DFCF17B22}" srcOrd="0" destOrd="0" presId="urn:microsoft.com/office/officeart/2008/layout/VerticalCurvedList"/>
    <dgm:cxn modelId="{DC565663-EB30-4269-9DF0-DD3BA7EEE547}" type="presParOf" srcId="{F21632A6-8BFD-4C68-8877-9E2DFCF17B22}" destId="{F1BA8142-4EC4-4307-B330-6E6C0366143B}" srcOrd="0" destOrd="0" presId="urn:microsoft.com/office/officeart/2008/layout/VerticalCurvedList"/>
    <dgm:cxn modelId="{DCF94D27-0E8A-4F24-9A86-125B80E12AF0}" type="presParOf" srcId="{F1BA8142-4EC4-4307-B330-6E6C0366143B}" destId="{7F5B4E58-5299-44E6-98FE-2015825E9397}" srcOrd="0" destOrd="0" presId="urn:microsoft.com/office/officeart/2008/layout/VerticalCurvedList"/>
    <dgm:cxn modelId="{6C9FD933-3C2D-4A43-9144-DA5F55560C9C}" type="presParOf" srcId="{F1BA8142-4EC4-4307-B330-6E6C0366143B}" destId="{FCCBFAE7-A448-4F60-9286-1965F580021F}" srcOrd="1" destOrd="0" presId="urn:microsoft.com/office/officeart/2008/layout/VerticalCurvedList"/>
    <dgm:cxn modelId="{1927FB91-37D0-4F09-A89E-570BCDD2686D}" type="presParOf" srcId="{F1BA8142-4EC4-4307-B330-6E6C0366143B}" destId="{EF69C00C-AD5F-4BD0-8F11-FE2B49978A2B}" srcOrd="2" destOrd="0" presId="urn:microsoft.com/office/officeart/2008/layout/VerticalCurvedList"/>
    <dgm:cxn modelId="{3A8117AC-750C-48D0-9A95-51EE36263BAF}" type="presParOf" srcId="{F1BA8142-4EC4-4307-B330-6E6C0366143B}" destId="{95192A77-DC78-495F-8B96-76424A780C99}" srcOrd="3" destOrd="0" presId="urn:microsoft.com/office/officeart/2008/layout/VerticalCurvedList"/>
    <dgm:cxn modelId="{E73090C7-AE8C-42A7-BFBE-6F2AC5F9CAF6}" type="presParOf" srcId="{F21632A6-8BFD-4C68-8877-9E2DFCF17B22}" destId="{58C8DA50-6465-4955-92E7-12D86A2E7DA2}" srcOrd="1" destOrd="0" presId="urn:microsoft.com/office/officeart/2008/layout/VerticalCurvedList"/>
    <dgm:cxn modelId="{A95E16FB-EBBD-4414-B01B-3C1F6382C8BA}" type="presParOf" srcId="{F21632A6-8BFD-4C68-8877-9E2DFCF17B22}" destId="{2277E052-9473-4BB1-99E7-E0C2D46937B2}" srcOrd="2" destOrd="0" presId="urn:microsoft.com/office/officeart/2008/layout/VerticalCurvedList"/>
    <dgm:cxn modelId="{7845518B-DB55-4517-93C6-2704AFC2690F}" type="presParOf" srcId="{2277E052-9473-4BB1-99E7-E0C2D46937B2}" destId="{EBA64352-F395-4E44-86C9-0A505458D6A1}" srcOrd="0" destOrd="0" presId="urn:microsoft.com/office/officeart/2008/layout/VerticalCurvedList"/>
    <dgm:cxn modelId="{63B8D068-5F96-446B-959C-0CE579FDE477}" type="presParOf" srcId="{F21632A6-8BFD-4C68-8877-9E2DFCF17B22}" destId="{7A17B31E-AF83-4B8E-9121-3EEBC5E06673}" srcOrd="3" destOrd="0" presId="urn:microsoft.com/office/officeart/2008/layout/VerticalCurvedList"/>
    <dgm:cxn modelId="{80FD5581-E62A-4F01-95BB-083324035830}" type="presParOf" srcId="{F21632A6-8BFD-4C68-8877-9E2DFCF17B22}" destId="{612763FE-9CBE-4304-B929-554BE547FAB0}" srcOrd="4" destOrd="0" presId="urn:microsoft.com/office/officeart/2008/layout/VerticalCurvedList"/>
    <dgm:cxn modelId="{B860C2E9-DDD0-4927-AA33-78F16C827F2A}" type="presParOf" srcId="{612763FE-9CBE-4304-B929-554BE547FAB0}" destId="{820B41C8-42D9-4A5F-BA1A-2E489DEB9820}" srcOrd="0" destOrd="0" presId="urn:microsoft.com/office/officeart/2008/layout/VerticalCurvedList"/>
    <dgm:cxn modelId="{BCE55302-AEC1-42EA-9205-100DBD9A8956}" type="presParOf" srcId="{F21632A6-8BFD-4C68-8877-9E2DFCF17B22}" destId="{72B3A363-533A-460D-B535-E98E996FD917}" srcOrd="5" destOrd="0" presId="urn:microsoft.com/office/officeart/2008/layout/VerticalCurvedList"/>
    <dgm:cxn modelId="{D34B1091-421E-477D-A3CF-EB3DCF0A5FB4}" type="presParOf" srcId="{F21632A6-8BFD-4C68-8877-9E2DFCF17B22}" destId="{B63E7063-9881-45A8-8841-6B8F3228B1D8}" srcOrd="6" destOrd="0" presId="urn:microsoft.com/office/officeart/2008/layout/VerticalCurvedList"/>
    <dgm:cxn modelId="{DAD5D92D-93A7-4F7B-BBCD-C759EDF7A059}" type="presParOf" srcId="{B63E7063-9881-45A8-8841-6B8F3228B1D8}" destId="{D834BA69-91E9-42E7-A755-480784EBE5AD}" srcOrd="0" destOrd="0" presId="urn:microsoft.com/office/officeart/2008/layout/VerticalCurvedList"/>
    <dgm:cxn modelId="{FC51B90F-C36B-4A29-8EBD-B6D015B12DFB}" type="presParOf" srcId="{F21632A6-8BFD-4C68-8877-9E2DFCF17B22}" destId="{FE9BEA4C-7610-410E-A273-473F881F7949}" srcOrd="7" destOrd="0" presId="urn:microsoft.com/office/officeart/2008/layout/VerticalCurvedList"/>
    <dgm:cxn modelId="{13F3326E-112F-483D-B61B-D4D89C41E1CE}" type="presParOf" srcId="{F21632A6-8BFD-4C68-8877-9E2DFCF17B22}" destId="{CFA9804F-DF0A-44EF-8B5C-35AA96A067D4}" srcOrd="8" destOrd="0" presId="urn:microsoft.com/office/officeart/2008/layout/VerticalCurvedList"/>
    <dgm:cxn modelId="{ADDC27CA-550D-446D-B488-C8642F34F61E}" type="presParOf" srcId="{CFA9804F-DF0A-44EF-8B5C-35AA96A067D4}" destId="{AB92B955-6045-48FB-AB93-267F48DE876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39F166-6439-4A70-9744-1B0F5FF1D76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GT"/>
        </a:p>
      </dgm:t>
    </dgm:pt>
    <dgm:pt modelId="{184C1CC7-C38B-4C0A-A2C1-8404350E5C63}">
      <dgm:prSet phldrT="[Texto]" phldr="0"/>
      <dgm:spPr>
        <a:xfrm>
          <a:off x="612917" y="829463"/>
          <a:ext cx="5975030" cy="414897"/>
        </a:xfrm>
        <a:prstGeom prst="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 dirty="0">
              <a:solidFill>
                <a:srgbClr val="00649F"/>
              </a:solidFill>
              <a:latin typeface="Arial"/>
              <a:ea typeface="+mn-ea"/>
              <a:cs typeface="+mn-cs"/>
            </a:rPr>
            <a:t>USCAM fuera, Acuerdos Comerciales Mex y Can</a:t>
          </a:r>
        </a:p>
      </dgm:t>
    </dgm:pt>
    <dgm:pt modelId="{918F1BBF-B79D-4D48-A748-22558D48E15B}" type="parTrans" cxnId="{D2F3A28A-1F0C-42FC-B9BE-52F302015901}">
      <dgm:prSet/>
      <dgm:spPr/>
      <dgm:t>
        <a:bodyPr/>
        <a:lstStyle/>
        <a:p>
          <a:endParaRPr lang="es-GT"/>
        </a:p>
      </dgm:t>
    </dgm:pt>
    <dgm:pt modelId="{FA893BB3-A268-42BB-9FFC-6B559652BD9C}" type="sibTrans" cxnId="{D2F3A28A-1F0C-42FC-B9BE-52F302015901}">
      <dgm:prSet/>
      <dgm:spPr/>
      <dgm:t>
        <a:bodyPr/>
        <a:lstStyle/>
        <a:p>
          <a:endParaRPr lang="es-GT"/>
        </a:p>
      </dgm:t>
    </dgm:pt>
    <dgm:pt modelId="{20B1810B-396F-4915-BE30-0B759C9CB666}">
      <dgm:prSet phldrT="[Texto]" phldr="0"/>
      <dgm:spPr>
        <a:xfrm>
          <a:off x="704166" y="1451610"/>
          <a:ext cx="5883781" cy="414897"/>
        </a:xfrm>
        <a:prstGeom prst="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 dirty="0">
              <a:solidFill>
                <a:srgbClr val="00649F"/>
              </a:solidFill>
              <a:latin typeface="Arial"/>
              <a:ea typeface="+mn-ea"/>
              <a:cs typeface="+mn-cs"/>
            </a:rPr>
            <a:t>Elecciones en Brasil Octubre</a:t>
          </a:r>
        </a:p>
      </dgm:t>
    </dgm:pt>
    <dgm:pt modelId="{0B7414DF-7495-4D32-A046-2B37AC1B5E82}" type="parTrans" cxnId="{71FC0275-589E-4EB3-B420-71120A76B10A}">
      <dgm:prSet/>
      <dgm:spPr/>
      <dgm:t>
        <a:bodyPr/>
        <a:lstStyle/>
        <a:p>
          <a:endParaRPr lang="es-GT"/>
        </a:p>
      </dgm:t>
    </dgm:pt>
    <dgm:pt modelId="{2E2D1D83-9739-4ABE-ADE1-27DA03AC0601}" type="sibTrans" cxnId="{71FC0275-589E-4EB3-B420-71120A76B10A}">
      <dgm:prSet/>
      <dgm:spPr/>
      <dgm:t>
        <a:bodyPr/>
        <a:lstStyle/>
        <a:p>
          <a:endParaRPr lang="es-GT"/>
        </a:p>
      </dgm:t>
    </dgm:pt>
    <dgm:pt modelId="{35EDA25B-26AD-40AD-A391-32A7CE437C9C}">
      <dgm:prSet phldrT="[Texto]" phldr="0"/>
      <dgm:spPr>
        <a:xfrm>
          <a:off x="612917" y="2073758"/>
          <a:ext cx="5975030" cy="414897"/>
        </a:xfrm>
        <a:prstGeom prst="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 dirty="0" err="1">
              <a:solidFill>
                <a:srgbClr val="00649F"/>
              </a:solidFill>
              <a:latin typeface="Arial"/>
              <a:ea typeface="+mn-ea"/>
              <a:cs typeface="+mn-cs"/>
            </a:rPr>
            <a:t>Mid</a:t>
          </a:r>
          <a:r>
            <a:rPr lang="es-GT" dirty="0">
              <a:solidFill>
                <a:srgbClr val="00649F"/>
              </a:solidFill>
              <a:latin typeface="Arial"/>
              <a:ea typeface="+mn-ea"/>
              <a:cs typeface="+mn-cs"/>
            </a:rPr>
            <a:t> </a:t>
          </a:r>
          <a:r>
            <a:rPr lang="es-GT" dirty="0" err="1">
              <a:solidFill>
                <a:srgbClr val="00649F"/>
              </a:solidFill>
              <a:latin typeface="Arial"/>
              <a:ea typeface="+mn-ea"/>
              <a:cs typeface="+mn-cs"/>
            </a:rPr>
            <a:t>terms</a:t>
          </a:r>
          <a:endParaRPr lang="es-GT" dirty="0">
            <a:solidFill>
              <a:srgbClr val="00649F"/>
            </a:solidFill>
            <a:latin typeface="Arial"/>
            <a:ea typeface="+mn-ea"/>
            <a:cs typeface="+mn-cs"/>
          </a:endParaRPr>
        </a:p>
      </dgm:t>
    </dgm:pt>
    <dgm:pt modelId="{7D164BEB-561E-46FD-B680-FFFDEB4C496D}" type="parTrans" cxnId="{CA6AC3C2-D774-4FE4-BE68-1EA68118EA0A}">
      <dgm:prSet/>
      <dgm:spPr/>
      <dgm:t>
        <a:bodyPr/>
        <a:lstStyle/>
        <a:p>
          <a:endParaRPr lang="es-GT"/>
        </a:p>
      </dgm:t>
    </dgm:pt>
    <dgm:pt modelId="{FE4E652D-6EA0-4E5F-8E70-1467AEC02A06}" type="sibTrans" cxnId="{CA6AC3C2-D774-4FE4-BE68-1EA68118EA0A}">
      <dgm:prSet/>
      <dgm:spPr/>
      <dgm:t>
        <a:bodyPr/>
        <a:lstStyle/>
        <a:p>
          <a:endParaRPr lang="es-GT"/>
        </a:p>
      </dgm:t>
    </dgm:pt>
    <dgm:pt modelId="{E6D23593-A00D-4969-A446-BD609AA28744}">
      <dgm:prSet/>
      <dgm:spPr>
        <a:xfrm>
          <a:off x="315614" y="2695905"/>
          <a:ext cx="6272333" cy="414897"/>
        </a:xfrm>
        <a:prstGeom prst="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 dirty="0">
              <a:solidFill>
                <a:srgbClr val="00649F"/>
              </a:solidFill>
              <a:latin typeface="Arial"/>
              <a:ea typeface="+mn-ea"/>
              <a:cs typeface="+mn-cs"/>
            </a:rPr>
            <a:t>Europa y MO: Ucrania e Irán</a:t>
          </a:r>
        </a:p>
      </dgm:t>
    </dgm:pt>
    <dgm:pt modelId="{2DB44B1C-3579-4D2E-AFA4-BA22C8A993CD}" type="parTrans" cxnId="{C90BBD9C-DDC0-4968-82DD-374E886C3449}">
      <dgm:prSet/>
      <dgm:spPr/>
      <dgm:t>
        <a:bodyPr/>
        <a:lstStyle/>
        <a:p>
          <a:endParaRPr lang="es-GT"/>
        </a:p>
      </dgm:t>
    </dgm:pt>
    <dgm:pt modelId="{45BDF24B-C641-47E5-AFB4-75D013C87BE0}" type="sibTrans" cxnId="{C90BBD9C-DDC0-4968-82DD-374E886C3449}">
      <dgm:prSet/>
      <dgm:spPr/>
      <dgm:t>
        <a:bodyPr/>
        <a:lstStyle/>
        <a:p>
          <a:endParaRPr lang="es-GT"/>
        </a:p>
      </dgm:t>
    </dgm:pt>
    <dgm:pt modelId="{7CB94506-C762-4A8C-A385-32BA2DFA0B2F}">
      <dgm:prSet/>
      <dgm:spPr>
        <a:xfrm>
          <a:off x="315614" y="207316"/>
          <a:ext cx="6272333" cy="414897"/>
        </a:xfrm>
        <a:prstGeom prst="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GT" dirty="0">
              <a:solidFill>
                <a:srgbClr val="00649F"/>
              </a:solidFill>
              <a:latin typeface="Arial"/>
              <a:ea typeface="+mn-ea"/>
              <a:cs typeface="+mn-cs"/>
            </a:rPr>
            <a:t>Situación de los PE y CRE (lo venimos monitoreando)</a:t>
          </a:r>
        </a:p>
      </dgm:t>
    </dgm:pt>
    <dgm:pt modelId="{4DDBD062-AC85-4304-B1CF-2155E47DFE4C}" type="parTrans" cxnId="{80557241-ED9A-465B-8974-5ACFDBFA9119}">
      <dgm:prSet/>
      <dgm:spPr/>
      <dgm:t>
        <a:bodyPr/>
        <a:lstStyle/>
        <a:p>
          <a:endParaRPr lang="es-GT"/>
        </a:p>
      </dgm:t>
    </dgm:pt>
    <dgm:pt modelId="{A9FB6422-FB70-44C4-B81E-5C35BB2FC829}" type="sibTrans" cxnId="{80557241-ED9A-465B-8974-5ACFDBFA9119}">
      <dgm:prSet/>
      <dgm:spPr>
        <a:xfrm>
          <a:off x="-3750459" y="-576116"/>
          <a:ext cx="4470351" cy="4470351"/>
        </a:xfrm>
        <a:prstGeom prst="blockArc">
          <a:avLst>
            <a:gd name="adj1" fmla="val 18900000"/>
            <a:gd name="adj2" fmla="val 2700000"/>
            <a:gd name="adj3" fmla="val 483"/>
          </a:avLst>
        </a:prstGeom>
        <a:noFill/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GT"/>
        </a:p>
      </dgm:t>
    </dgm:pt>
    <dgm:pt modelId="{E46A4499-8BCD-4D06-B94F-4407C30C2A37}" type="pres">
      <dgm:prSet presAssocID="{C239F166-6439-4A70-9744-1B0F5FF1D76D}" presName="Name0" presStyleCnt="0">
        <dgm:presLayoutVars>
          <dgm:chMax val="7"/>
          <dgm:chPref val="7"/>
          <dgm:dir/>
        </dgm:presLayoutVars>
      </dgm:prSet>
      <dgm:spPr/>
    </dgm:pt>
    <dgm:pt modelId="{F21632A6-8BFD-4C68-8877-9E2DFCF17B22}" type="pres">
      <dgm:prSet presAssocID="{C239F166-6439-4A70-9744-1B0F5FF1D76D}" presName="Name1" presStyleCnt="0"/>
      <dgm:spPr/>
    </dgm:pt>
    <dgm:pt modelId="{F1BA8142-4EC4-4307-B330-6E6C0366143B}" type="pres">
      <dgm:prSet presAssocID="{C239F166-6439-4A70-9744-1B0F5FF1D76D}" presName="cycle" presStyleCnt="0"/>
      <dgm:spPr/>
    </dgm:pt>
    <dgm:pt modelId="{7F5B4E58-5299-44E6-98FE-2015825E9397}" type="pres">
      <dgm:prSet presAssocID="{C239F166-6439-4A70-9744-1B0F5FF1D76D}" presName="srcNode" presStyleLbl="node1" presStyleIdx="0" presStyleCnt="5"/>
      <dgm:spPr/>
    </dgm:pt>
    <dgm:pt modelId="{FCCBFAE7-A448-4F60-9286-1965F580021F}" type="pres">
      <dgm:prSet presAssocID="{C239F166-6439-4A70-9744-1B0F5FF1D76D}" presName="conn" presStyleLbl="parChTrans1D2" presStyleIdx="0" presStyleCnt="1"/>
      <dgm:spPr/>
    </dgm:pt>
    <dgm:pt modelId="{EF69C00C-AD5F-4BD0-8F11-FE2B49978A2B}" type="pres">
      <dgm:prSet presAssocID="{C239F166-6439-4A70-9744-1B0F5FF1D76D}" presName="extraNode" presStyleLbl="node1" presStyleIdx="0" presStyleCnt="5"/>
      <dgm:spPr/>
    </dgm:pt>
    <dgm:pt modelId="{95192A77-DC78-495F-8B96-76424A780C99}" type="pres">
      <dgm:prSet presAssocID="{C239F166-6439-4A70-9744-1B0F5FF1D76D}" presName="dstNode" presStyleLbl="node1" presStyleIdx="0" presStyleCnt="5"/>
      <dgm:spPr/>
    </dgm:pt>
    <dgm:pt modelId="{CF17BB16-A026-4C7C-93D1-9F335AB096FA}" type="pres">
      <dgm:prSet presAssocID="{7CB94506-C762-4A8C-A385-32BA2DFA0B2F}" presName="text_1" presStyleLbl="node1" presStyleIdx="0" presStyleCnt="5">
        <dgm:presLayoutVars>
          <dgm:bulletEnabled val="1"/>
        </dgm:presLayoutVars>
      </dgm:prSet>
      <dgm:spPr/>
    </dgm:pt>
    <dgm:pt modelId="{5629C510-9091-458A-84D1-0474A8F021BC}" type="pres">
      <dgm:prSet presAssocID="{7CB94506-C762-4A8C-A385-32BA2DFA0B2F}" presName="accent_1" presStyleCnt="0"/>
      <dgm:spPr/>
    </dgm:pt>
    <dgm:pt modelId="{AE8F22A0-29D2-4DCB-9849-EEE1FE32B22E}" type="pres">
      <dgm:prSet presAssocID="{7CB94506-C762-4A8C-A385-32BA2DFA0B2F}" presName="accentRepeatNode" presStyleLbl="solidFgAcc1" presStyleIdx="0" presStyleCnt="5"/>
      <dgm:spPr>
        <a:xfrm>
          <a:off x="56303" y="155453"/>
          <a:ext cx="518621" cy="518621"/>
        </a:xfrm>
        <a:prstGeom prst="ellipse">
          <a:avLst/>
        </a:prstGeom>
        <a:solidFill>
          <a:srgbClr val="0064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5F306D5-1E8B-49CD-9089-5E9819F7DBC8}" type="pres">
      <dgm:prSet presAssocID="{184C1CC7-C38B-4C0A-A2C1-8404350E5C63}" presName="text_2" presStyleLbl="node1" presStyleIdx="1" presStyleCnt="5">
        <dgm:presLayoutVars>
          <dgm:bulletEnabled val="1"/>
        </dgm:presLayoutVars>
      </dgm:prSet>
      <dgm:spPr/>
    </dgm:pt>
    <dgm:pt modelId="{BD262F6D-99AA-4B26-8B89-787A51143F7A}" type="pres">
      <dgm:prSet presAssocID="{184C1CC7-C38B-4C0A-A2C1-8404350E5C63}" presName="accent_2" presStyleCnt="0"/>
      <dgm:spPr/>
    </dgm:pt>
    <dgm:pt modelId="{EBA64352-F395-4E44-86C9-0A505458D6A1}" type="pres">
      <dgm:prSet presAssocID="{184C1CC7-C38B-4C0A-A2C1-8404350E5C63}" presName="accentRepeatNode" presStyleLbl="solidFgAcc1" presStyleIdx="1" presStyleCnt="5"/>
      <dgm:spPr>
        <a:xfrm>
          <a:off x="353606" y="777601"/>
          <a:ext cx="518621" cy="518621"/>
        </a:xfrm>
        <a:prstGeom prst="ellipse">
          <a:avLst/>
        </a:prstGeom>
        <a:solidFill>
          <a:srgbClr val="0064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AFB5DFE-7708-402B-9061-6D628462BA8E}" type="pres">
      <dgm:prSet presAssocID="{20B1810B-396F-4915-BE30-0B759C9CB666}" presName="text_3" presStyleLbl="node1" presStyleIdx="2" presStyleCnt="5">
        <dgm:presLayoutVars>
          <dgm:bulletEnabled val="1"/>
        </dgm:presLayoutVars>
      </dgm:prSet>
      <dgm:spPr/>
    </dgm:pt>
    <dgm:pt modelId="{9C9D00BC-9DA4-40CE-AAD1-C964B20883EB}" type="pres">
      <dgm:prSet presAssocID="{20B1810B-396F-4915-BE30-0B759C9CB666}" presName="accent_3" presStyleCnt="0"/>
      <dgm:spPr/>
    </dgm:pt>
    <dgm:pt modelId="{820B41C8-42D9-4A5F-BA1A-2E489DEB9820}" type="pres">
      <dgm:prSet presAssocID="{20B1810B-396F-4915-BE30-0B759C9CB666}" presName="accentRepeatNode" presStyleLbl="solidFgAcc1" presStyleIdx="2" presStyleCnt="5"/>
      <dgm:spPr>
        <a:xfrm>
          <a:off x="444855" y="1399748"/>
          <a:ext cx="518621" cy="518621"/>
        </a:xfrm>
        <a:prstGeom prst="ellipse">
          <a:avLst/>
        </a:prstGeom>
        <a:solidFill>
          <a:srgbClr val="0064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CE5C658-70E3-4C10-8AFB-3231D108A36A}" type="pres">
      <dgm:prSet presAssocID="{35EDA25B-26AD-40AD-A391-32A7CE437C9C}" presName="text_4" presStyleLbl="node1" presStyleIdx="3" presStyleCnt="5">
        <dgm:presLayoutVars>
          <dgm:bulletEnabled val="1"/>
        </dgm:presLayoutVars>
      </dgm:prSet>
      <dgm:spPr/>
    </dgm:pt>
    <dgm:pt modelId="{A0C4BC84-C45C-4626-A620-830CE9D24A09}" type="pres">
      <dgm:prSet presAssocID="{35EDA25B-26AD-40AD-A391-32A7CE437C9C}" presName="accent_4" presStyleCnt="0"/>
      <dgm:spPr/>
    </dgm:pt>
    <dgm:pt modelId="{D834BA69-91E9-42E7-A755-480784EBE5AD}" type="pres">
      <dgm:prSet presAssocID="{35EDA25B-26AD-40AD-A391-32A7CE437C9C}" presName="accentRepeatNode" presStyleLbl="solidFgAcc1" presStyleIdx="3" presStyleCnt="5"/>
      <dgm:spPr>
        <a:xfrm>
          <a:off x="353606" y="2021895"/>
          <a:ext cx="518621" cy="518621"/>
        </a:xfrm>
        <a:prstGeom prst="ellipse">
          <a:avLst/>
        </a:prstGeom>
        <a:solidFill>
          <a:srgbClr val="0064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F0A6F77-28A4-445D-B696-6FB0F74282CF}" type="pres">
      <dgm:prSet presAssocID="{E6D23593-A00D-4969-A446-BD609AA28744}" presName="text_5" presStyleLbl="node1" presStyleIdx="4" presStyleCnt="5">
        <dgm:presLayoutVars>
          <dgm:bulletEnabled val="1"/>
        </dgm:presLayoutVars>
      </dgm:prSet>
      <dgm:spPr/>
    </dgm:pt>
    <dgm:pt modelId="{5E04D909-AC1D-4AA7-BE2E-56119BCEC43A}" type="pres">
      <dgm:prSet presAssocID="{E6D23593-A00D-4969-A446-BD609AA28744}" presName="accent_5" presStyleCnt="0"/>
      <dgm:spPr/>
    </dgm:pt>
    <dgm:pt modelId="{AB92B955-6045-48FB-AB93-267F48DE876A}" type="pres">
      <dgm:prSet presAssocID="{E6D23593-A00D-4969-A446-BD609AA28744}" presName="accentRepeatNode" presStyleLbl="solidFgAcc1" presStyleIdx="4" presStyleCnt="5"/>
      <dgm:spPr>
        <a:xfrm>
          <a:off x="56303" y="2644043"/>
          <a:ext cx="518621" cy="518621"/>
        </a:xfrm>
        <a:prstGeom prst="ellipse">
          <a:avLst/>
        </a:prstGeom>
        <a:solidFill>
          <a:srgbClr val="0064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2C15BE11-CF33-452C-BF22-BD748AD45CFD}" type="presOf" srcId="{184C1CC7-C38B-4C0A-A2C1-8404350E5C63}" destId="{75F306D5-1E8B-49CD-9089-5E9819F7DBC8}" srcOrd="0" destOrd="0" presId="urn:microsoft.com/office/officeart/2008/layout/VerticalCurvedList"/>
    <dgm:cxn modelId="{FF46962B-4ACA-457F-89C0-371EEEF0213C}" type="presOf" srcId="{E6D23593-A00D-4969-A446-BD609AA28744}" destId="{EF0A6F77-28A4-445D-B696-6FB0F74282CF}" srcOrd="0" destOrd="0" presId="urn:microsoft.com/office/officeart/2008/layout/VerticalCurvedList"/>
    <dgm:cxn modelId="{80557241-ED9A-465B-8974-5ACFDBFA9119}" srcId="{C239F166-6439-4A70-9744-1B0F5FF1D76D}" destId="{7CB94506-C762-4A8C-A385-32BA2DFA0B2F}" srcOrd="0" destOrd="0" parTransId="{4DDBD062-AC85-4304-B1CF-2155E47DFE4C}" sibTransId="{A9FB6422-FB70-44C4-B81E-5C35BB2FC829}"/>
    <dgm:cxn modelId="{71FC0275-589E-4EB3-B420-71120A76B10A}" srcId="{C239F166-6439-4A70-9744-1B0F5FF1D76D}" destId="{20B1810B-396F-4915-BE30-0B759C9CB666}" srcOrd="2" destOrd="0" parTransId="{0B7414DF-7495-4D32-A046-2B37AC1B5E82}" sibTransId="{2E2D1D83-9739-4ABE-ADE1-27DA03AC0601}"/>
    <dgm:cxn modelId="{E13DD456-6A0F-4000-86C5-30EAD07B82F8}" type="presOf" srcId="{C239F166-6439-4A70-9744-1B0F5FF1D76D}" destId="{E46A4499-8BCD-4D06-B94F-4407C30C2A37}" srcOrd="0" destOrd="0" presId="urn:microsoft.com/office/officeart/2008/layout/VerticalCurvedList"/>
    <dgm:cxn modelId="{D2F3A28A-1F0C-42FC-B9BE-52F302015901}" srcId="{C239F166-6439-4A70-9744-1B0F5FF1D76D}" destId="{184C1CC7-C38B-4C0A-A2C1-8404350E5C63}" srcOrd="1" destOrd="0" parTransId="{918F1BBF-B79D-4D48-A748-22558D48E15B}" sibTransId="{FA893BB3-A268-42BB-9FFC-6B559652BD9C}"/>
    <dgm:cxn modelId="{D396008B-BFA5-49C9-BCFB-1B614E5CA916}" type="presOf" srcId="{A9FB6422-FB70-44C4-B81E-5C35BB2FC829}" destId="{FCCBFAE7-A448-4F60-9286-1965F580021F}" srcOrd="0" destOrd="0" presId="urn:microsoft.com/office/officeart/2008/layout/VerticalCurvedList"/>
    <dgm:cxn modelId="{7F149A8D-64DF-4F6D-A855-2E0B437F51F8}" type="presOf" srcId="{20B1810B-396F-4915-BE30-0B759C9CB666}" destId="{4AFB5DFE-7708-402B-9061-6D628462BA8E}" srcOrd="0" destOrd="0" presId="urn:microsoft.com/office/officeart/2008/layout/VerticalCurvedList"/>
    <dgm:cxn modelId="{C90BBD9C-DDC0-4968-82DD-374E886C3449}" srcId="{C239F166-6439-4A70-9744-1B0F5FF1D76D}" destId="{E6D23593-A00D-4969-A446-BD609AA28744}" srcOrd="4" destOrd="0" parTransId="{2DB44B1C-3579-4D2E-AFA4-BA22C8A993CD}" sibTransId="{45BDF24B-C641-47E5-AFB4-75D013C87BE0}"/>
    <dgm:cxn modelId="{CA6AC3C2-D774-4FE4-BE68-1EA68118EA0A}" srcId="{C239F166-6439-4A70-9744-1B0F5FF1D76D}" destId="{35EDA25B-26AD-40AD-A391-32A7CE437C9C}" srcOrd="3" destOrd="0" parTransId="{7D164BEB-561E-46FD-B680-FFFDEB4C496D}" sibTransId="{FE4E652D-6EA0-4E5F-8E70-1467AEC02A06}"/>
    <dgm:cxn modelId="{9ED1F6CB-41D6-4994-875E-D1BD199BD42C}" type="presOf" srcId="{7CB94506-C762-4A8C-A385-32BA2DFA0B2F}" destId="{CF17BB16-A026-4C7C-93D1-9F335AB096FA}" srcOrd="0" destOrd="0" presId="urn:microsoft.com/office/officeart/2008/layout/VerticalCurvedList"/>
    <dgm:cxn modelId="{865CD7DC-03D1-4FAC-B5D5-601EB8FF1990}" type="presOf" srcId="{35EDA25B-26AD-40AD-A391-32A7CE437C9C}" destId="{ECE5C658-70E3-4C10-8AFB-3231D108A36A}" srcOrd="0" destOrd="0" presId="urn:microsoft.com/office/officeart/2008/layout/VerticalCurvedList"/>
    <dgm:cxn modelId="{94C1B334-0F11-414C-8597-BEB2985F8D82}" type="presParOf" srcId="{E46A4499-8BCD-4D06-B94F-4407C30C2A37}" destId="{F21632A6-8BFD-4C68-8877-9E2DFCF17B22}" srcOrd="0" destOrd="0" presId="urn:microsoft.com/office/officeart/2008/layout/VerticalCurvedList"/>
    <dgm:cxn modelId="{DC565663-EB30-4269-9DF0-DD3BA7EEE547}" type="presParOf" srcId="{F21632A6-8BFD-4C68-8877-9E2DFCF17B22}" destId="{F1BA8142-4EC4-4307-B330-6E6C0366143B}" srcOrd="0" destOrd="0" presId="urn:microsoft.com/office/officeart/2008/layout/VerticalCurvedList"/>
    <dgm:cxn modelId="{DCF94D27-0E8A-4F24-9A86-125B80E12AF0}" type="presParOf" srcId="{F1BA8142-4EC4-4307-B330-6E6C0366143B}" destId="{7F5B4E58-5299-44E6-98FE-2015825E9397}" srcOrd="0" destOrd="0" presId="urn:microsoft.com/office/officeart/2008/layout/VerticalCurvedList"/>
    <dgm:cxn modelId="{6C9FD933-3C2D-4A43-9144-DA5F55560C9C}" type="presParOf" srcId="{F1BA8142-4EC4-4307-B330-6E6C0366143B}" destId="{FCCBFAE7-A448-4F60-9286-1965F580021F}" srcOrd="1" destOrd="0" presId="urn:microsoft.com/office/officeart/2008/layout/VerticalCurvedList"/>
    <dgm:cxn modelId="{1927FB91-37D0-4F09-A89E-570BCDD2686D}" type="presParOf" srcId="{F1BA8142-4EC4-4307-B330-6E6C0366143B}" destId="{EF69C00C-AD5F-4BD0-8F11-FE2B49978A2B}" srcOrd="2" destOrd="0" presId="urn:microsoft.com/office/officeart/2008/layout/VerticalCurvedList"/>
    <dgm:cxn modelId="{3A8117AC-750C-48D0-9A95-51EE36263BAF}" type="presParOf" srcId="{F1BA8142-4EC4-4307-B330-6E6C0366143B}" destId="{95192A77-DC78-495F-8B96-76424A780C99}" srcOrd="3" destOrd="0" presId="urn:microsoft.com/office/officeart/2008/layout/VerticalCurvedList"/>
    <dgm:cxn modelId="{4273E2D5-82BE-489B-864C-2E256700F97D}" type="presParOf" srcId="{F21632A6-8BFD-4C68-8877-9E2DFCF17B22}" destId="{CF17BB16-A026-4C7C-93D1-9F335AB096FA}" srcOrd="1" destOrd="0" presId="urn:microsoft.com/office/officeart/2008/layout/VerticalCurvedList"/>
    <dgm:cxn modelId="{8C8A45AE-22B0-4CC5-89FE-DE668F0001BE}" type="presParOf" srcId="{F21632A6-8BFD-4C68-8877-9E2DFCF17B22}" destId="{5629C510-9091-458A-84D1-0474A8F021BC}" srcOrd="2" destOrd="0" presId="urn:microsoft.com/office/officeart/2008/layout/VerticalCurvedList"/>
    <dgm:cxn modelId="{7D8B4E85-C4CB-4CCA-9538-1819B55A0CFB}" type="presParOf" srcId="{5629C510-9091-458A-84D1-0474A8F021BC}" destId="{AE8F22A0-29D2-4DCB-9849-EEE1FE32B22E}" srcOrd="0" destOrd="0" presId="urn:microsoft.com/office/officeart/2008/layout/VerticalCurvedList"/>
    <dgm:cxn modelId="{179EF755-62F2-45FE-A409-0C4D8322B1E3}" type="presParOf" srcId="{F21632A6-8BFD-4C68-8877-9E2DFCF17B22}" destId="{75F306D5-1E8B-49CD-9089-5E9819F7DBC8}" srcOrd="3" destOrd="0" presId="urn:microsoft.com/office/officeart/2008/layout/VerticalCurvedList"/>
    <dgm:cxn modelId="{10DEFAFB-C10A-4656-9296-29076A06F039}" type="presParOf" srcId="{F21632A6-8BFD-4C68-8877-9E2DFCF17B22}" destId="{BD262F6D-99AA-4B26-8B89-787A51143F7A}" srcOrd="4" destOrd="0" presId="urn:microsoft.com/office/officeart/2008/layout/VerticalCurvedList"/>
    <dgm:cxn modelId="{6CE90E5D-B901-4ECD-8319-5617BED658C2}" type="presParOf" srcId="{BD262F6D-99AA-4B26-8B89-787A51143F7A}" destId="{EBA64352-F395-4E44-86C9-0A505458D6A1}" srcOrd="0" destOrd="0" presId="urn:microsoft.com/office/officeart/2008/layout/VerticalCurvedList"/>
    <dgm:cxn modelId="{34BAC556-7ED1-4CFA-BB43-4582F656AD1E}" type="presParOf" srcId="{F21632A6-8BFD-4C68-8877-9E2DFCF17B22}" destId="{4AFB5DFE-7708-402B-9061-6D628462BA8E}" srcOrd="5" destOrd="0" presId="urn:microsoft.com/office/officeart/2008/layout/VerticalCurvedList"/>
    <dgm:cxn modelId="{E58A4C65-4301-49A3-928E-50BF87EEE558}" type="presParOf" srcId="{F21632A6-8BFD-4C68-8877-9E2DFCF17B22}" destId="{9C9D00BC-9DA4-40CE-AAD1-C964B20883EB}" srcOrd="6" destOrd="0" presId="urn:microsoft.com/office/officeart/2008/layout/VerticalCurvedList"/>
    <dgm:cxn modelId="{D3A04577-DDF0-4ED8-97E3-17D6DE2A3C6F}" type="presParOf" srcId="{9C9D00BC-9DA4-40CE-AAD1-C964B20883EB}" destId="{820B41C8-42D9-4A5F-BA1A-2E489DEB9820}" srcOrd="0" destOrd="0" presId="urn:microsoft.com/office/officeart/2008/layout/VerticalCurvedList"/>
    <dgm:cxn modelId="{84158FF4-87B3-480B-977B-F86C2F9EB966}" type="presParOf" srcId="{F21632A6-8BFD-4C68-8877-9E2DFCF17B22}" destId="{ECE5C658-70E3-4C10-8AFB-3231D108A36A}" srcOrd="7" destOrd="0" presId="urn:microsoft.com/office/officeart/2008/layout/VerticalCurvedList"/>
    <dgm:cxn modelId="{4FD3CB29-1E94-410B-82E9-BBEFEC727C97}" type="presParOf" srcId="{F21632A6-8BFD-4C68-8877-9E2DFCF17B22}" destId="{A0C4BC84-C45C-4626-A620-830CE9D24A09}" srcOrd="8" destOrd="0" presId="urn:microsoft.com/office/officeart/2008/layout/VerticalCurvedList"/>
    <dgm:cxn modelId="{EB0E3DA1-8FB1-40DD-A8AB-770F2950A780}" type="presParOf" srcId="{A0C4BC84-C45C-4626-A620-830CE9D24A09}" destId="{D834BA69-91E9-42E7-A755-480784EBE5AD}" srcOrd="0" destOrd="0" presId="urn:microsoft.com/office/officeart/2008/layout/VerticalCurvedList"/>
    <dgm:cxn modelId="{18064B9A-9D2F-4B04-94A3-BE4972AABA0C}" type="presParOf" srcId="{F21632A6-8BFD-4C68-8877-9E2DFCF17B22}" destId="{EF0A6F77-28A4-445D-B696-6FB0F74282CF}" srcOrd="9" destOrd="0" presId="urn:microsoft.com/office/officeart/2008/layout/VerticalCurvedList"/>
    <dgm:cxn modelId="{B67AF16C-0604-4094-8A2B-819FF076DD0D}" type="presParOf" srcId="{F21632A6-8BFD-4C68-8877-9E2DFCF17B22}" destId="{5E04D909-AC1D-4AA7-BE2E-56119BCEC43A}" srcOrd="10" destOrd="0" presId="urn:microsoft.com/office/officeart/2008/layout/VerticalCurvedList"/>
    <dgm:cxn modelId="{C9BA2298-AE96-48A6-AF76-8F0DFEF5F694}" type="presParOf" srcId="{5E04D909-AC1D-4AA7-BE2E-56119BCEC43A}" destId="{AB92B955-6045-48FB-AB93-267F48DE876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0802E-8126-43C3-BFF0-AB34E42CF020}">
      <dsp:nvSpPr>
        <dsp:cNvPr id="0" name=""/>
        <dsp:cNvSpPr/>
      </dsp:nvSpPr>
      <dsp:spPr>
        <a:xfrm>
          <a:off x="1873" y="101630"/>
          <a:ext cx="1372439" cy="686219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500" kern="1200">
              <a:solidFill>
                <a:srgbClr val="00649F"/>
              </a:solidFill>
              <a:latin typeface="Arial"/>
              <a:ea typeface="+mn-ea"/>
              <a:cs typeface="+mn-cs"/>
            </a:rPr>
            <a:t>Inyección Liquidez</a:t>
          </a:r>
        </a:p>
      </dsp:txBody>
      <dsp:txXfrm>
        <a:off x="21972" y="121729"/>
        <a:ext cx="1332241" cy="646021"/>
      </dsp:txXfrm>
    </dsp:sp>
    <dsp:sp modelId="{1CD3EA92-18CC-4B42-B6AB-C027E7E27EC8}">
      <dsp:nvSpPr>
        <dsp:cNvPr id="0" name=""/>
        <dsp:cNvSpPr/>
      </dsp:nvSpPr>
      <dsp:spPr>
        <a:xfrm>
          <a:off x="1374312" y="375306"/>
          <a:ext cx="548975" cy="138867"/>
        </a:xfrm>
        <a:custGeom>
          <a:avLst/>
          <a:gdLst/>
          <a:ahLst/>
          <a:cxnLst/>
          <a:rect l="0" t="0" r="0" b="0"/>
          <a:pathLst>
            <a:path>
              <a:moveTo>
                <a:pt x="0" y="40341"/>
              </a:moveTo>
              <a:lnTo>
                <a:pt x="662816" y="40341"/>
              </a:lnTo>
            </a:path>
          </a:pathLst>
        </a:custGeom>
        <a:noFill/>
        <a:ln w="25400" cap="flat" cmpd="sng" algn="ctr">
          <a:solidFill>
            <a:srgbClr val="FFFFFF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>
            <a:solidFill>
              <a:srgbClr val="00094A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1635076" y="431015"/>
        <a:ext cx="0" cy="0"/>
      </dsp:txXfrm>
    </dsp:sp>
    <dsp:sp modelId="{4AF3A744-290E-4A16-8BBC-2D7C3BF4E18B}">
      <dsp:nvSpPr>
        <dsp:cNvPr id="0" name=""/>
        <dsp:cNvSpPr/>
      </dsp:nvSpPr>
      <dsp:spPr>
        <a:xfrm>
          <a:off x="1923288" y="101630"/>
          <a:ext cx="1372439" cy="686219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500" kern="1200">
              <a:solidFill>
                <a:srgbClr val="00649F"/>
              </a:solidFill>
              <a:latin typeface="Arial"/>
              <a:ea typeface="+mn-ea"/>
              <a:cs typeface="+mn-cs"/>
            </a:rPr>
            <a:t>Déficit Fiscal y Deuda</a:t>
          </a:r>
        </a:p>
      </dsp:txBody>
      <dsp:txXfrm>
        <a:off x="1943387" y="121729"/>
        <a:ext cx="1332241" cy="646021"/>
      </dsp:txXfrm>
    </dsp:sp>
    <dsp:sp modelId="{E1CE151A-1C64-4D0A-817F-E4E770209D85}">
      <dsp:nvSpPr>
        <dsp:cNvPr id="0" name=""/>
        <dsp:cNvSpPr/>
      </dsp:nvSpPr>
      <dsp:spPr>
        <a:xfrm>
          <a:off x="3295728" y="375306"/>
          <a:ext cx="548975" cy="138867"/>
        </a:xfrm>
        <a:custGeom>
          <a:avLst/>
          <a:gdLst/>
          <a:ahLst/>
          <a:cxnLst/>
          <a:rect l="0" t="0" r="0" b="0"/>
          <a:pathLst>
            <a:path>
              <a:moveTo>
                <a:pt x="0" y="40341"/>
              </a:moveTo>
              <a:lnTo>
                <a:pt x="662816" y="40341"/>
              </a:lnTo>
            </a:path>
          </a:pathLst>
        </a:custGeom>
        <a:noFill/>
        <a:ln w="25400" cap="flat" cmpd="sng" algn="ctr">
          <a:solidFill>
            <a:srgbClr val="FFFFFF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>
            <a:solidFill>
              <a:srgbClr val="00094A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3556492" y="431015"/>
        <a:ext cx="0" cy="0"/>
      </dsp:txXfrm>
    </dsp:sp>
    <dsp:sp modelId="{8AAA30F2-2F96-45ED-8696-4EFA3D7E7C0A}">
      <dsp:nvSpPr>
        <dsp:cNvPr id="0" name=""/>
        <dsp:cNvSpPr/>
      </dsp:nvSpPr>
      <dsp:spPr>
        <a:xfrm>
          <a:off x="3844704" y="101630"/>
          <a:ext cx="1372439" cy="686219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500" kern="1200">
              <a:solidFill>
                <a:srgbClr val="00649F"/>
              </a:solidFill>
              <a:latin typeface="Arial"/>
              <a:ea typeface="+mn-ea"/>
              <a:cs typeface="+mn-cs"/>
            </a:rPr>
            <a:t>Inflación</a:t>
          </a:r>
        </a:p>
      </dsp:txBody>
      <dsp:txXfrm>
        <a:off x="3864803" y="121729"/>
        <a:ext cx="1332241" cy="646021"/>
      </dsp:txXfrm>
    </dsp:sp>
    <dsp:sp modelId="{E4C99B98-130B-4E01-A7DC-227FF85ED088}">
      <dsp:nvSpPr>
        <dsp:cNvPr id="0" name=""/>
        <dsp:cNvSpPr/>
      </dsp:nvSpPr>
      <dsp:spPr>
        <a:xfrm>
          <a:off x="5217144" y="375306"/>
          <a:ext cx="548975" cy="138867"/>
        </a:xfrm>
        <a:custGeom>
          <a:avLst/>
          <a:gdLst/>
          <a:ahLst/>
          <a:cxnLst/>
          <a:rect l="0" t="0" r="0" b="0"/>
          <a:pathLst>
            <a:path>
              <a:moveTo>
                <a:pt x="0" y="40341"/>
              </a:moveTo>
              <a:lnTo>
                <a:pt x="662816" y="40341"/>
              </a:lnTo>
            </a:path>
          </a:pathLst>
        </a:custGeom>
        <a:noFill/>
        <a:ln w="25400" cap="flat" cmpd="sng" algn="ctr">
          <a:solidFill>
            <a:srgbClr val="FFFFFF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>
            <a:solidFill>
              <a:srgbClr val="00094A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5477907" y="431015"/>
        <a:ext cx="0" cy="0"/>
      </dsp:txXfrm>
    </dsp:sp>
    <dsp:sp modelId="{AE16946E-2E9B-4A10-9CC9-3E4934D54715}">
      <dsp:nvSpPr>
        <dsp:cNvPr id="0" name=""/>
        <dsp:cNvSpPr/>
      </dsp:nvSpPr>
      <dsp:spPr>
        <a:xfrm>
          <a:off x="5766120" y="101630"/>
          <a:ext cx="1372439" cy="686219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500" kern="1200">
              <a:solidFill>
                <a:srgbClr val="00649F"/>
              </a:solidFill>
              <a:latin typeface="Arial"/>
              <a:ea typeface="+mn-ea"/>
              <a:cs typeface="+mn-cs"/>
            </a:rPr>
            <a:t>Perdida de Poder Adquisitivo</a:t>
          </a:r>
        </a:p>
      </dsp:txBody>
      <dsp:txXfrm>
        <a:off x="5786219" y="121729"/>
        <a:ext cx="1332241" cy="646021"/>
      </dsp:txXfrm>
    </dsp:sp>
    <dsp:sp modelId="{7BA292B4-7435-4076-84B8-957BCDC4AE4E}">
      <dsp:nvSpPr>
        <dsp:cNvPr id="0" name=""/>
        <dsp:cNvSpPr/>
      </dsp:nvSpPr>
      <dsp:spPr>
        <a:xfrm>
          <a:off x="7138560" y="375306"/>
          <a:ext cx="548975" cy="138867"/>
        </a:xfrm>
        <a:custGeom>
          <a:avLst/>
          <a:gdLst/>
          <a:ahLst/>
          <a:cxnLst/>
          <a:rect l="0" t="0" r="0" b="0"/>
          <a:pathLst>
            <a:path>
              <a:moveTo>
                <a:pt x="0" y="40341"/>
              </a:moveTo>
              <a:lnTo>
                <a:pt x="662816" y="40341"/>
              </a:lnTo>
            </a:path>
          </a:pathLst>
        </a:custGeom>
        <a:noFill/>
        <a:ln w="25400" cap="flat" cmpd="sng" algn="ctr">
          <a:solidFill>
            <a:srgbClr val="FFFFFF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500" kern="1200">
            <a:solidFill>
              <a:srgbClr val="00094A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7399323" y="431015"/>
        <a:ext cx="0" cy="0"/>
      </dsp:txXfrm>
    </dsp:sp>
    <dsp:sp modelId="{8357FD31-77CB-4310-B430-8F95D47075FC}">
      <dsp:nvSpPr>
        <dsp:cNvPr id="0" name=""/>
        <dsp:cNvSpPr/>
      </dsp:nvSpPr>
      <dsp:spPr>
        <a:xfrm>
          <a:off x="7687536" y="101630"/>
          <a:ext cx="1372439" cy="686219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500" kern="1200">
              <a:solidFill>
                <a:srgbClr val="00649F"/>
              </a:solidFill>
              <a:latin typeface="Arial"/>
              <a:ea typeface="+mn-ea"/>
              <a:cs typeface="+mn-cs"/>
            </a:rPr>
            <a:t>Caída Consumo Discrecional</a:t>
          </a:r>
        </a:p>
      </dsp:txBody>
      <dsp:txXfrm>
        <a:off x="7707635" y="121729"/>
        <a:ext cx="1332241" cy="646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BFAE7-A448-4F60-9286-1965F580021F}">
      <dsp:nvSpPr>
        <dsp:cNvPr id="0" name=""/>
        <dsp:cNvSpPr/>
      </dsp:nvSpPr>
      <dsp:spPr>
        <a:xfrm>
          <a:off x="-5001811" y="-766355"/>
          <a:ext cx="5956868" cy="5956868"/>
        </a:xfrm>
        <a:prstGeom prst="blockArc">
          <a:avLst>
            <a:gd name="adj1" fmla="val 18900000"/>
            <a:gd name="adj2" fmla="val 2700000"/>
            <a:gd name="adj3" fmla="val 363"/>
          </a:avLst>
        </a:prstGeom>
        <a:noFill/>
        <a:ln w="25400" cap="flat" cmpd="sng" algn="ctr">
          <a:solidFill>
            <a:srgbClr val="FEFEFE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C8DA50-6465-4955-92E7-12D86A2E7DA2}">
      <dsp:nvSpPr>
        <dsp:cNvPr id="0" name=""/>
        <dsp:cNvSpPr/>
      </dsp:nvSpPr>
      <dsp:spPr>
        <a:xfrm>
          <a:off x="500108" y="340129"/>
          <a:ext cx="8280821" cy="680612"/>
        </a:xfrm>
        <a:prstGeom prst="rect">
          <a:avLst/>
        </a:prstGeom>
        <a:solidFill>
          <a:srgbClr val="FEFEFE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DBF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23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100" kern="1200" dirty="0">
              <a:solidFill>
                <a:srgbClr val="00649F"/>
              </a:solidFill>
              <a:latin typeface="Arial"/>
              <a:ea typeface="+mn-ea"/>
              <a:cs typeface="+mn-cs"/>
            </a:rPr>
            <a:t>Sistema de Pagos- </a:t>
          </a:r>
          <a:r>
            <a:rPr lang="es-GT" sz="2100" kern="1200" dirty="0" err="1">
              <a:solidFill>
                <a:srgbClr val="00649F"/>
              </a:solidFill>
              <a:latin typeface="Arial"/>
              <a:ea typeface="+mn-ea"/>
              <a:cs typeface="+mn-cs"/>
            </a:rPr>
            <a:t>Criptos</a:t>
          </a:r>
          <a:endParaRPr lang="es-GT" sz="2100" kern="1200" dirty="0">
            <a:solidFill>
              <a:srgbClr val="00649F"/>
            </a:solidFill>
            <a:latin typeface="Arial"/>
            <a:ea typeface="+mn-ea"/>
            <a:cs typeface="+mn-cs"/>
          </a:endParaRPr>
        </a:p>
      </dsp:txBody>
      <dsp:txXfrm>
        <a:off x="500108" y="340129"/>
        <a:ext cx="8280821" cy="680612"/>
      </dsp:txXfrm>
    </dsp:sp>
    <dsp:sp modelId="{EBA64352-F395-4E44-86C9-0A505458D6A1}">
      <dsp:nvSpPr>
        <dsp:cNvPr id="0" name=""/>
        <dsp:cNvSpPr/>
      </dsp:nvSpPr>
      <dsp:spPr>
        <a:xfrm>
          <a:off x="74725" y="255052"/>
          <a:ext cx="850765" cy="850765"/>
        </a:xfrm>
        <a:prstGeom prst="ellipse">
          <a:avLst/>
        </a:prstGeom>
        <a:solidFill>
          <a:srgbClr val="63DBF5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EFEFE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7B31E-AF83-4B8E-9121-3EEBC5E06673}">
      <dsp:nvSpPr>
        <dsp:cNvPr id="0" name=""/>
        <dsp:cNvSpPr/>
      </dsp:nvSpPr>
      <dsp:spPr>
        <a:xfrm>
          <a:off x="890319" y="1361224"/>
          <a:ext cx="7890611" cy="680612"/>
        </a:xfrm>
        <a:prstGeom prst="rect">
          <a:avLst/>
        </a:prstGeom>
        <a:solidFill>
          <a:srgbClr val="FEFEFE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DBF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23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100" kern="1200" dirty="0">
              <a:solidFill>
                <a:srgbClr val="00649F"/>
              </a:solidFill>
              <a:latin typeface="Arial"/>
              <a:ea typeface="+mn-ea"/>
              <a:cs typeface="+mn-cs"/>
            </a:rPr>
            <a:t>Mi negocio y la IA- CP y LP</a:t>
          </a:r>
        </a:p>
      </dsp:txBody>
      <dsp:txXfrm>
        <a:off x="890319" y="1361224"/>
        <a:ext cx="7890611" cy="680612"/>
      </dsp:txXfrm>
    </dsp:sp>
    <dsp:sp modelId="{820B41C8-42D9-4A5F-BA1A-2E489DEB9820}">
      <dsp:nvSpPr>
        <dsp:cNvPr id="0" name=""/>
        <dsp:cNvSpPr/>
      </dsp:nvSpPr>
      <dsp:spPr>
        <a:xfrm>
          <a:off x="464936" y="1276148"/>
          <a:ext cx="850765" cy="850765"/>
        </a:xfrm>
        <a:prstGeom prst="ellipse">
          <a:avLst/>
        </a:prstGeom>
        <a:solidFill>
          <a:srgbClr val="63DBF5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EFEFE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3A363-533A-460D-B535-E98E996FD917}">
      <dsp:nvSpPr>
        <dsp:cNvPr id="0" name=""/>
        <dsp:cNvSpPr/>
      </dsp:nvSpPr>
      <dsp:spPr>
        <a:xfrm>
          <a:off x="890319" y="2382320"/>
          <a:ext cx="7890611" cy="680612"/>
        </a:xfrm>
        <a:prstGeom prst="rect">
          <a:avLst/>
        </a:prstGeom>
        <a:solidFill>
          <a:srgbClr val="FEFEFE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DBF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23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100" kern="1200" dirty="0">
              <a:solidFill>
                <a:srgbClr val="00649F"/>
              </a:solidFill>
              <a:latin typeface="Arial"/>
              <a:ea typeface="+mn-ea"/>
              <a:cs typeface="+mn-cs"/>
            </a:rPr>
            <a:t>Qué cambios de patrón de consumo están pasando?</a:t>
          </a:r>
        </a:p>
      </dsp:txBody>
      <dsp:txXfrm>
        <a:off x="890319" y="2382320"/>
        <a:ext cx="7890611" cy="680612"/>
      </dsp:txXfrm>
    </dsp:sp>
    <dsp:sp modelId="{D834BA69-91E9-42E7-A755-480784EBE5AD}">
      <dsp:nvSpPr>
        <dsp:cNvPr id="0" name=""/>
        <dsp:cNvSpPr/>
      </dsp:nvSpPr>
      <dsp:spPr>
        <a:xfrm>
          <a:off x="464936" y="2297244"/>
          <a:ext cx="850765" cy="850765"/>
        </a:xfrm>
        <a:prstGeom prst="ellipse">
          <a:avLst/>
        </a:prstGeom>
        <a:solidFill>
          <a:srgbClr val="63DBF5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EFEFE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9BEA4C-7610-410E-A273-473F881F7949}">
      <dsp:nvSpPr>
        <dsp:cNvPr id="0" name=""/>
        <dsp:cNvSpPr/>
      </dsp:nvSpPr>
      <dsp:spPr>
        <a:xfrm>
          <a:off x="500108" y="3403416"/>
          <a:ext cx="8280821" cy="680612"/>
        </a:xfrm>
        <a:prstGeom prst="rect">
          <a:avLst/>
        </a:prstGeom>
        <a:solidFill>
          <a:srgbClr val="FEFEFE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DBF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23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2100" kern="1200" dirty="0">
              <a:solidFill>
                <a:srgbClr val="00649F"/>
              </a:solidFill>
              <a:latin typeface="Arial"/>
              <a:ea typeface="+mn-ea"/>
              <a:cs typeface="+mn-cs"/>
            </a:rPr>
            <a:t>Cómo se materializará la Estrategia de Seguridad de EEUU en la región?</a:t>
          </a:r>
        </a:p>
      </dsp:txBody>
      <dsp:txXfrm>
        <a:off x="500108" y="3403416"/>
        <a:ext cx="8280821" cy="680612"/>
      </dsp:txXfrm>
    </dsp:sp>
    <dsp:sp modelId="{AB92B955-6045-48FB-AB93-267F48DE876A}">
      <dsp:nvSpPr>
        <dsp:cNvPr id="0" name=""/>
        <dsp:cNvSpPr/>
      </dsp:nvSpPr>
      <dsp:spPr>
        <a:xfrm>
          <a:off x="74725" y="3318339"/>
          <a:ext cx="850765" cy="850765"/>
        </a:xfrm>
        <a:prstGeom prst="ellipse">
          <a:avLst/>
        </a:prstGeom>
        <a:solidFill>
          <a:srgbClr val="63DBF5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EFEFE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BFAE7-A448-4F60-9286-1965F580021F}">
      <dsp:nvSpPr>
        <dsp:cNvPr id="0" name=""/>
        <dsp:cNvSpPr/>
      </dsp:nvSpPr>
      <dsp:spPr>
        <a:xfrm>
          <a:off x="-3750459" y="-576116"/>
          <a:ext cx="4470351" cy="4470351"/>
        </a:xfrm>
        <a:prstGeom prst="blockArc">
          <a:avLst>
            <a:gd name="adj1" fmla="val 18900000"/>
            <a:gd name="adj2" fmla="val 2700000"/>
            <a:gd name="adj3" fmla="val 483"/>
          </a:avLst>
        </a:prstGeom>
        <a:noFill/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17BB16-A026-4C7C-93D1-9F335AB096FA}">
      <dsp:nvSpPr>
        <dsp:cNvPr id="0" name=""/>
        <dsp:cNvSpPr/>
      </dsp:nvSpPr>
      <dsp:spPr>
        <a:xfrm>
          <a:off x="315614" y="207316"/>
          <a:ext cx="6272333" cy="414897"/>
        </a:xfrm>
        <a:prstGeom prst="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32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900" kern="1200" dirty="0">
              <a:solidFill>
                <a:srgbClr val="00649F"/>
              </a:solidFill>
              <a:latin typeface="Arial"/>
              <a:ea typeface="+mn-ea"/>
              <a:cs typeface="+mn-cs"/>
            </a:rPr>
            <a:t>Situación de los PE y CRE (lo venimos monitoreando)</a:t>
          </a:r>
        </a:p>
      </dsp:txBody>
      <dsp:txXfrm>
        <a:off x="315614" y="207316"/>
        <a:ext cx="6272333" cy="414897"/>
      </dsp:txXfrm>
    </dsp:sp>
    <dsp:sp modelId="{AE8F22A0-29D2-4DCB-9849-EEE1FE32B22E}">
      <dsp:nvSpPr>
        <dsp:cNvPr id="0" name=""/>
        <dsp:cNvSpPr/>
      </dsp:nvSpPr>
      <dsp:spPr>
        <a:xfrm>
          <a:off x="56303" y="155453"/>
          <a:ext cx="518621" cy="518621"/>
        </a:xfrm>
        <a:prstGeom prst="ellipse">
          <a:avLst/>
        </a:prstGeom>
        <a:solidFill>
          <a:srgbClr val="0064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306D5-1E8B-49CD-9089-5E9819F7DBC8}">
      <dsp:nvSpPr>
        <dsp:cNvPr id="0" name=""/>
        <dsp:cNvSpPr/>
      </dsp:nvSpPr>
      <dsp:spPr>
        <a:xfrm>
          <a:off x="612917" y="829463"/>
          <a:ext cx="5975030" cy="414897"/>
        </a:xfrm>
        <a:prstGeom prst="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32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900" kern="1200" dirty="0">
              <a:solidFill>
                <a:srgbClr val="00649F"/>
              </a:solidFill>
              <a:latin typeface="Arial"/>
              <a:ea typeface="+mn-ea"/>
              <a:cs typeface="+mn-cs"/>
            </a:rPr>
            <a:t>USCAM fuera, Acuerdos Comerciales Mex y Can</a:t>
          </a:r>
        </a:p>
      </dsp:txBody>
      <dsp:txXfrm>
        <a:off x="612917" y="829463"/>
        <a:ext cx="5975030" cy="414897"/>
      </dsp:txXfrm>
    </dsp:sp>
    <dsp:sp modelId="{EBA64352-F395-4E44-86C9-0A505458D6A1}">
      <dsp:nvSpPr>
        <dsp:cNvPr id="0" name=""/>
        <dsp:cNvSpPr/>
      </dsp:nvSpPr>
      <dsp:spPr>
        <a:xfrm>
          <a:off x="353606" y="777601"/>
          <a:ext cx="518621" cy="518621"/>
        </a:xfrm>
        <a:prstGeom prst="ellipse">
          <a:avLst/>
        </a:prstGeom>
        <a:solidFill>
          <a:srgbClr val="0064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B5DFE-7708-402B-9061-6D628462BA8E}">
      <dsp:nvSpPr>
        <dsp:cNvPr id="0" name=""/>
        <dsp:cNvSpPr/>
      </dsp:nvSpPr>
      <dsp:spPr>
        <a:xfrm>
          <a:off x="704166" y="1451610"/>
          <a:ext cx="5883781" cy="414897"/>
        </a:xfrm>
        <a:prstGeom prst="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32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900" kern="1200" dirty="0">
              <a:solidFill>
                <a:srgbClr val="00649F"/>
              </a:solidFill>
              <a:latin typeface="Arial"/>
              <a:ea typeface="+mn-ea"/>
              <a:cs typeface="+mn-cs"/>
            </a:rPr>
            <a:t>Elecciones en Brasil Octubre</a:t>
          </a:r>
        </a:p>
      </dsp:txBody>
      <dsp:txXfrm>
        <a:off x="704166" y="1451610"/>
        <a:ext cx="5883781" cy="414897"/>
      </dsp:txXfrm>
    </dsp:sp>
    <dsp:sp modelId="{820B41C8-42D9-4A5F-BA1A-2E489DEB9820}">
      <dsp:nvSpPr>
        <dsp:cNvPr id="0" name=""/>
        <dsp:cNvSpPr/>
      </dsp:nvSpPr>
      <dsp:spPr>
        <a:xfrm>
          <a:off x="444855" y="1399748"/>
          <a:ext cx="518621" cy="518621"/>
        </a:xfrm>
        <a:prstGeom prst="ellipse">
          <a:avLst/>
        </a:prstGeom>
        <a:solidFill>
          <a:srgbClr val="0064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5C658-70E3-4C10-8AFB-3231D108A36A}">
      <dsp:nvSpPr>
        <dsp:cNvPr id="0" name=""/>
        <dsp:cNvSpPr/>
      </dsp:nvSpPr>
      <dsp:spPr>
        <a:xfrm>
          <a:off x="612917" y="2073758"/>
          <a:ext cx="5975030" cy="414897"/>
        </a:xfrm>
        <a:prstGeom prst="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32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900" kern="1200" dirty="0" err="1">
              <a:solidFill>
                <a:srgbClr val="00649F"/>
              </a:solidFill>
              <a:latin typeface="Arial"/>
              <a:ea typeface="+mn-ea"/>
              <a:cs typeface="+mn-cs"/>
            </a:rPr>
            <a:t>Mid</a:t>
          </a:r>
          <a:r>
            <a:rPr lang="es-GT" sz="1900" kern="1200" dirty="0">
              <a:solidFill>
                <a:srgbClr val="00649F"/>
              </a:solidFill>
              <a:latin typeface="Arial"/>
              <a:ea typeface="+mn-ea"/>
              <a:cs typeface="+mn-cs"/>
            </a:rPr>
            <a:t> </a:t>
          </a:r>
          <a:r>
            <a:rPr lang="es-GT" sz="1900" kern="1200" dirty="0" err="1">
              <a:solidFill>
                <a:srgbClr val="00649F"/>
              </a:solidFill>
              <a:latin typeface="Arial"/>
              <a:ea typeface="+mn-ea"/>
              <a:cs typeface="+mn-cs"/>
            </a:rPr>
            <a:t>terms</a:t>
          </a:r>
          <a:endParaRPr lang="es-GT" sz="1900" kern="1200" dirty="0">
            <a:solidFill>
              <a:srgbClr val="00649F"/>
            </a:solidFill>
            <a:latin typeface="Arial"/>
            <a:ea typeface="+mn-ea"/>
            <a:cs typeface="+mn-cs"/>
          </a:endParaRPr>
        </a:p>
      </dsp:txBody>
      <dsp:txXfrm>
        <a:off x="612917" y="2073758"/>
        <a:ext cx="5975030" cy="414897"/>
      </dsp:txXfrm>
    </dsp:sp>
    <dsp:sp modelId="{D834BA69-91E9-42E7-A755-480784EBE5AD}">
      <dsp:nvSpPr>
        <dsp:cNvPr id="0" name=""/>
        <dsp:cNvSpPr/>
      </dsp:nvSpPr>
      <dsp:spPr>
        <a:xfrm>
          <a:off x="353606" y="2021895"/>
          <a:ext cx="518621" cy="518621"/>
        </a:xfrm>
        <a:prstGeom prst="ellipse">
          <a:avLst/>
        </a:prstGeom>
        <a:solidFill>
          <a:srgbClr val="0064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A6F77-28A4-445D-B696-6FB0F74282CF}">
      <dsp:nvSpPr>
        <dsp:cNvPr id="0" name=""/>
        <dsp:cNvSpPr/>
      </dsp:nvSpPr>
      <dsp:spPr>
        <a:xfrm>
          <a:off x="315614" y="2695905"/>
          <a:ext cx="6272333" cy="414897"/>
        </a:xfrm>
        <a:prstGeom prst="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4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325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900" kern="1200" dirty="0">
              <a:solidFill>
                <a:srgbClr val="00649F"/>
              </a:solidFill>
              <a:latin typeface="Arial"/>
              <a:ea typeface="+mn-ea"/>
              <a:cs typeface="+mn-cs"/>
            </a:rPr>
            <a:t>Europa y MO: Ucrania e Irán</a:t>
          </a:r>
        </a:p>
      </dsp:txBody>
      <dsp:txXfrm>
        <a:off x="315614" y="2695905"/>
        <a:ext cx="6272333" cy="414897"/>
      </dsp:txXfrm>
    </dsp:sp>
    <dsp:sp modelId="{AB92B955-6045-48FB-AB93-267F48DE876A}">
      <dsp:nvSpPr>
        <dsp:cNvPr id="0" name=""/>
        <dsp:cNvSpPr/>
      </dsp:nvSpPr>
      <dsp:spPr>
        <a:xfrm>
          <a:off x="56303" y="2644043"/>
          <a:ext cx="518621" cy="518621"/>
        </a:xfrm>
        <a:prstGeom prst="ellipse">
          <a:avLst/>
        </a:prstGeom>
        <a:solidFill>
          <a:srgbClr val="00649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EB619-CA39-4E71-9BFD-F4EC1FD3211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02CAC-86CC-41BD-BCD5-51A153FFE7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14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DD2CD-A2F4-4DF3-B896-04A6CFA3313A}" type="datetimeFigureOut">
              <a:rPr lang="es-HN" smtClean="0"/>
              <a:t>13/5/2026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19DCF-0D1B-4349-830E-F8748B5E7F89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633838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6EFFB-5EBA-EF43-B764-9F0AAE49B4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22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4D243-1F92-B0B2-85B7-652B696BB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6BAA46C-5E9A-7C44-6895-FE891588B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E44116F-A051-41B0-18B7-A741A0A3C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AC9AC1-D51E-0D58-7AE4-1A253D998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6EFFB-5EBA-EF43-B764-9F0AAE49B4E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4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2D658E-9233-45A2-9CE4-7544F16A226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9DB48-299F-438D-B779-5BC3202D4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52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2D658E-9233-45A2-9CE4-7544F16A226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9DB48-299F-438D-B779-5BC3202D4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0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2D658E-9233-45A2-9CE4-7544F16A226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9DB48-299F-438D-B779-5BC3202D4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6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número de diapositiva 4">
            <a:extLst>
              <a:ext uri="{FF2B5EF4-FFF2-40B4-BE49-F238E27FC236}">
                <a16:creationId xmlns:a16="http://schemas.microsoft.com/office/drawing/2014/main" id="{692FBC81-AA45-E73E-2C85-8DC81C922E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66362" y="6481863"/>
            <a:ext cx="1725637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026E68B0-89B8-8B42-A350-39AEA00018D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5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2D658E-9233-45A2-9CE4-7544F16A226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9DB48-299F-438D-B779-5BC3202D4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7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2D658E-9233-45A2-9CE4-7544F16A226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9DB48-299F-438D-B779-5BC3202D4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2D658E-9233-45A2-9CE4-7544F16A226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9DB48-299F-438D-B779-5BC3202D4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5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2D658E-9233-45A2-9CE4-7544F16A226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9DB48-299F-438D-B779-5BC3202D4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2D658E-9233-45A2-9CE4-7544F16A226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9DB48-299F-438D-B779-5BC3202D4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61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2D658E-9233-45A2-9CE4-7544F16A226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9DB48-299F-438D-B779-5BC3202D4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0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2D658E-9233-45A2-9CE4-7544F16A226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9DB48-299F-438D-B779-5BC3202D4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03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2D658E-9233-45A2-9CE4-7544F16A2265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9DB48-299F-438D-B779-5BC3202D4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3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0139DB48-299F-438D-B779-5BC3202D4304}" type="slidenum">
              <a:rPr lang="en-US" smtClean="0"/>
              <a:pPr algn="ctr"/>
              <a:t>‹Nº›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1BD75-1754-9927-329F-39B047744E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92" y="4552512"/>
            <a:ext cx="1898908" cy="1850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B322D8-D5DF-F83B-B36E-43C40CA43F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855" y="6450384"/>
            <a:ext cx="12192000" cy="4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0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paulodeleon@ca-bi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D7FFE65-7D7E-411E-3B31-808031B2ED2D}"/>
              </a:ext>
            </a:extLst>
          </p:cNvPr>
          <p:cNvSpPr txBox="1"/>
          <p:nvPr/>
        </p:nvSpPr>
        <p:spPr>
          <a:xfrm>
            <a:off x="13011150" y="114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B51003-094D-6ED1-25BE-F029D0CB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" y="0"/>
            <a:ext cx="12182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84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6BB93-40CD-46A7-596C-DEFF36721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009F30D-EE3A-BBE2-79FA-E704CA603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871"/>
            <a:ext cx="1176074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Órdenes</a:t>
            </a:r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De Bienes </a:t>
            </a:r>
            <a:r>
              <a:rPr lang="en-US" sz="36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Duraderos</a:t>
            </a:r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·  </a:t>
            </a:r>
            <a:r>
              <a:rPr lang="en-US" sz="36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Dgorder</a:t>
            </a:r>
            <a:endParaRPr lang="en-US" sz="36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67C2C881-188A-4051-B8B2-AA6885D8DD3E}"/>
              </a:ext>
            </a:extLst>
          </p:cNvPr>
          <p:cNvSpPr/>
          <p:nvPr/>
        </p:nvSpPr>
        <p:spPr>
          <a:xfrm>
            <a:off x="0" y="1248223"/>
            <a:ext cx="12192000" cy="781885"/>
          </a:xfrm>
          <a:prstGeom prst="rect">
            <a:avLst/>
          </a:prstGeom>
          <a:solidFill>
            <a:srgbClr val="F5F6F7"/>
          </a:solidFill>
          <a:ln w="12700">
            <a:solidFill>
              <a:srgbClr val="E0E3E8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2">
            <a:extLst>
              <a:ext uri="{FF2B5EF4-FFF2-40B4-BE49-F238E27FC236}">
                <a16:creationId xmlns:a16="http://schemas.microsoft.com/office/drawing/2014/main" id="{6E40B785-5CD3-4356-7255-19E648650DE8}"/>
              </a:ext>
            </a:extLst>
          </p:cNvPr>
          <p:cNvSpPr/>
          <p:nvPr/>
        </p:nvSpPr>
        <p:spPr>
          <a:xfrm>
            <a:off x="2072640" y="2041262"/>
            <a:ext cx="554736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4" b="1" i="0" u="none" strike="noStrike" kern="0" cap="none" spc="200" normalizeH="0" baseline="0" noProof="0" dirty="0">
                <a:ln>
                  <a:noFill/>
                </a:ln>
                <a:solidFill>
                  <a:srgbClr val="0773BC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NIVEL</a:t>
            </a:r>
            <a:endParaRPr kumimoji="0" lang="en-US" sz="10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3">
            <a:extLst>
              <a:ext uri="{FF2B5EF4-FFF2-40B4-BE49-F238E27FC236}">
                <a16:creationId xmlns:a16="http://schemas.microsoft.com/office/drawing/2014/main" id="{3A722135-E198-6146-96EC-6D80A72E5E1E}"/>
              </a:ext>
            </a:extLst>
          </p:cNvPr>
          <p:cNvSpPr/>
          <p:nvPr/>
        </p:nvSpPr>
        <p:spPr>
          <a:xfrm>
            <a:off x="6213380" y="2017036"/>
            <a:ext cx="554736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4" b="1" i="0" u="none" strike="noStrike" kern="0" cap="none" spc="20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CAMBIO ANUAL  (%)</a:t>
            </a:r>
            <a:endParaRPr kumimoji="0" lang="en-US" sz="10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9C9F2DFE-7147-B614-EA95-09D55702BADC}"/>
              </a:ext>
            </a:extLst>
          </p:cNvPr>
          <p:cNvSpPr/>
          <p:nvPr/>
        </p:nvSpPr>
        <p:spPr>
          <a:xfrm>
            <a:off x="548640" y="1248225"/>
            <a:ext cx="304800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0" cap="none" spc="20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ÚLTIMO DATO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ECBF2728-D5F3-C33D-E582-7D584D4B0A43}"/>
              </a:ext>
            </a:extLst>
          </p:cNvPr>
          <p:cNvSpPr/>
          <p:nvPr/>
        </p:nvSpPr>
        <p:spPr>
          <a:xfrm>
            <a:off x="4328160" y="1248225"/>
            <a:ext cx="304800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0" cap="none" spc="20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CAMBIO INTERANUAL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1003207F-821E-CC5E-FD0E-E3F868DC36FF}"/>
              </a:ext>
            </a:extLst>
          </p:cNvPr>
          <p:cNvSpPr/>
          <p:nvPr/>
        </p:nvSpPr>
        <p:spPr>
          <a:xfrm>
            <a:off x="8229600" y="1248225"/>
            <a:ext cx="365760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0" cap="none" spc="20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FECHA DEL DATO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5">
            <a:extLst>
              <a:ext uri="{FF2B5EF4-FFF2-40B4-BE49-F238E27FC236}">
                <a16:creationId xmlns:a16="http://schemas.microsoft.com/office/drawing/2014/main" id="{37999F52-FD71-C44C-8780-64C1E4BFBB31}"/>
              </a:ext>
            </a:extLst>
          </p:cNvPr>
          <p:cNvSpPr/>
          <p:nvPr/>
        </p:nvSpPr>
        <p:spPr>
          <a:xfrm>
            <a:off x="487680" y="1351857"/>
            <a:ext cx="341376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3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318.91</a:t>
            </a:r>
            <a:endParaRPr kumimoji="0" lang="en-US" sz="310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3C0BC866-6490-67A6-58D9-9B2BA9576613}"/>
              </a:ext>
            </a:extLst>
          </p:cNvPr>
          <p:cNvSpPr/>
          <p:nvPr/>
        </p:nvSpPr>
        <p:spPr>
          <a:xfrm>
            <a:off x="4267200" y="1351857"/>
            <a:ext cx="30480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3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▲ +0.85%</a:t>
            </a:r>
            <a:endParaRPr kumimoji="0" lang="en-US" sz="310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74DFF751-02AA-70D3-DEA2-465688861A92}"/>
              </a:ext>
            </a:extLst>
          </p:cNvPr>
          <p:cNvSpPr/>
          <p:nvPr/>
        </p:nvSpPr>
        <p:spPr>
          <a:xfrm>
            <a:off x="8168640" y="1351857"/>
            <a:ext cx="36576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6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Mar 2026</a:t>
            </a:r>
            <a:endParaRPr kumimoji="0" lang="en-US" sz="258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Chart 0">
            <a:extLst>
              <a:ext uri="{FF2B5EF4-FFF2-40B4-BE49-F238E27FC236}">
                <a16:creationId xmlns:a16="http://schemas.microsoft.com/office/drawing/2014/main" id="{0BF4DA59-0B5E-FCE1-A5CE-6D978C2AE4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1049993"/>
              </p:ext>
            </p:extLst>
          </p:nvPr>
        </p:nvGraphicFramePr>
        <p:xfrm>
          <a:off x="623284" y="2285260"/>
          <a:ext cx="4340601" cy="306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1">
            <a:extLst>
              <a:ext uri="{FF2B5EF4-FFF2-40B4-BE49-F238E27FC236}">
                <a16:creationId xmlns:a16="http://schemas.microsoft.com/office/drawing/2014/main" id="{8E21E942-0178-8E69-FFAC-F0D2784FCE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629559"/>
              </p:ext>
            </p:extLst>
          </p:nvPr>
        </p:nvGraphicFramePr>
        <p:xfrm>
          <a:off x="5221923" y="2203848"/>
          <a:ext cx="4186553" cy="3146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 15">
            <a:extLst>
              <a:ext uri="{FF2B5EF4-FFF2-40B4-BE49-F238E27FC236}">
                <a16:creationId xmlns:a16="http://schemas.microsoft.com/office/drawing/2014/main" id="{A2571475-D21B-D694-917E-576C64A4BEEF}"/>
              </a:ext>
            </a:extLst>
          </p:cNvPr>
          <p:cNvSpPr/>
          <p:nvPr/>
        </p:nvSpPr>
        <p:spPr>
          <a:xfrm rot="16200000">
            <a:off x="-114054" y="3213369"/>
            <a:ext cx="1325388" cy="2438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Miles de Millones USD, SA</a:t>
            </a:r>
            <a:endParaRPr kumimoji="0" lang="en-US" sz="8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16">
            <a:extLst>
              <a:ext uri="{FF2B5EF4-FFF2-40B4-BE49-F238E27FC236}">
                <a16:creationId xmlns:a16="http://schemas.microsoft.com/office/drawing/2014/main" id="{A7A13CBD-108F-609F-3F57-2A01F1F47099}"/>
              </a:ext>
            </a:extLst>
          </p:cNvPr>
          <p:cNvSpPr/>
          <p:nvPr/>
        </p:nvSpPr>
        <p:spPr>
          <a:xfrm rot="16200000">
            <a:off x="4937760" y="4241823"/>
            <a:ext cx="487680" cy="1219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%</a:t>
            </a:r>
            <a:endParaRPr kumimoji="0" lang="en-US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547EA4E1-E034-77B8-C643-F48BA8ABC1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6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0823E-9313-C133-2BF9-AB9073702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C49AAE-ED19-CE8E-D22D-55B7D1DA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871"/>
            <a:ext cx="11760740" cy="1325563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Ajuste del Consumidor: ¿Se terminó?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12E0FBD-3958-4C09-D778-0F911086B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97" y="1258708"/>
            <a:ext cx="6673909" cy="3451740"/>
          </a:xfrm>
          <a:prstGeom prst="rect">
            <a:avLst/>
          </a:prstGeom>
        </p:spPr>
      </p:pic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D82C42A4-7A8C-42A3-CEB9-3F40796DEE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5734578"/>
              </p:ext>
            </p:extLst>
          </p:nvPr>
        </p:nvGraphicFramePr>
        <p:xfrm>
          <a:off x="231441" y="5007467"/>
          <a:ext cx="9061849" cy="88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564EBC6C-8D46-AEAC-D10C-30D20C062A6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0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49B7F-BC9A-3C36-6526-71A0B184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5">
            <a:extLst>
              <a:ext uri="{FF2B5EF4-FFF2-40B4-BE49-F238E27FC236}">
                <a16:creationId xmlns:a16="http://schemas.microsoft.com/office/drawing/2014/main" id="{D9D34A08-D042-CAE7-D764-55D5BB18B36E}"/>
              </a:ext>
            </a:extLst>
          </p:cNvPr>
          <p:cNvSpPr/>
          <p:nvPr/>
        </p:nvSpPr>
        <p:spPr>
          <a:xfrm>
            <a:off x="186076" y="749884"/>
            <a:ext cx="2218944" cy="4502090"/>
          </a:xfrm>
          <a:prstGeom prst="rect">
            <a:avLst/>
          </a:prstGeom>
          <a:solidFill>
            <a:srgbClr val="FFFFFF"/>
          </a:solidFill>
          <a:ln w="12700">
            <a:solidFill>
              <a:srgbClr val="E0E3E8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Shape 6">
            <a:extLst>
              <a:ext uri="{FF2B5EF4-FFF2-40B4-BE49-F238E27FC236}">
                <a16:creationId xmlns:a16="http://schemas.microsoft.com/office/drawing/2014/main" id="{76110EB8-7EB6-25A8-B7B0-D955CDE1A598}"/>
              </a:ext>
            </a:extLst>
          </p:cNvPr>
          <p:cNvSpPr/>
          <p:nvPr/>
        </p:nvSpPr>
        <p:spPr>
          <a:xfrm>
            <a:off x="186076" y="757369"/>
            <a:ext cx="2218944" cy="73152"/>
          </a:xfrm>
          <a:prstGeom prst="rect">
            <a:avLst/>
          </a:prstGeom>
          <a:solidFill>
            <a:srgbClr val="0773BC"/>
          </a:solidFill>
          <a:ln w="12700">
            <a:solidFill>
              <a:srgbClr val="0773B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ext 7">
            <a:extLst>
              <a:ext uri="{FF2B5EF4-FFF2-40B4-BE49-F238E27FC236}">
                <a16:creationId xmlns:a16="http://schemas.microsoft.com/office/drawing/2014/main" id="{3E4A5EA5-E1BC-423A-698F-4763C9E4257F}"/>
              </a:ext>
            </a:extLst>
          </p:cNvPr>
          <p:cNvSpPr/>
          <p:nvPr/>
        </p:nvSpPr>
        <p:spPr>
          <a:xfrm>
            <a:off x="305283" y="925549"/>
            <a:ext cx="2023872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4" b="1" i="0" u="none" strike="noStrike" kern="1200" cap="none" spc="0" normalizeH="0" baseline="0" noProof="0" dirty="0">
                <a:ln>
                  <a:noFill/>
                </a:ln>
                <a:solidFill>
                  <a:srgbClr val="0773BC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RSXFS</a:t>
            </a:r>
            <a:endParaRPr kumimoji="0" lang="en-US" sz="10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Text 8">
            <a:extLst>
              <a:ext uri="{FF2B5EF4-FFF2-40B4-BE49-F238E27FC236}">
                <a16:creationId xmlns:a16="http://schemas.microsoft.com/office/drawing/2014/main" id="{8E51512F-1650-8A01-DD5A-E75337336AAC}"/>
              </a:ext>
            </a:extLst>
          </p:cNvPr>
          <p:cNvSpPr/>
          <p:nvPr/>
        </p:nvSpPr>
        <p:spPr>
          <a:xfrm>
            <a:off x="305283" y="925549"/>
            <a:ext cx="2023872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Mar 2026</a:t>
            </a:r>
            <a:endParaRPr kumimoji="0" lang="en-US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 9">
            <a:extLst>
              <a:ext uri="{FF2B5EF4-FFF2-40B4-BE49-F238E27FC236}">
                <a16:creationId xmlns:a16="http://schemas.microsoft.com/office/drawing/2014/main" id="{1DEA9FC3-268B-95E1-9908-39DB0E701DBB}"/>
              </a:ext>
            </a:extLst>
          </p:cNvPr>
          <p:cNvSpPr/>
          <p:nvPr/>
        </p:nvSpPr>
        <p:spPr>
          <a:xfrm>
            <a:off x="283612" y="976440"/>
            <a:ext cx="2023872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4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Advance Retail Sales (ex-Food)</a:t>
            </a:r>
            <a:endParaRPr kumimoji="0" lang="en-US" sz="11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 10">
            <a:extLst>
              <a:ext uri="{FF2B5EF4-FFF2-40B4-BE49-F238E27FC236}">
                <a16:creationId xmlns:a16="http://schemas.microsoft.com/office/drawing/2014/main" id="{8E3CD91F-C19E-8DFA-26E1-B3F1C0EE6C93}"/>
              </a:ext>
            </a:extLst>
          </p:cNvPr>
          <p:cNvSpPr/>
          <p:nvPr/>
        </p:nvSpPr>
        <p:spPr>
          <a:xfrm>
            <a:off x="283612" y="1744536"/>
            <a:ext cx="2023872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5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651.84</a:t>
            </a:r>
            <a:endParaRPr kumimoji="0" lang="en-US" sz="284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 11">
            <a:extLst>
              <a:ext uri="{FF2B5EF4-FFF2-40B4-BE49-F238E27FC236}">
                <a16:creationId xmlns:a16="http://schemas.microsoft.com/office/drawing/2014/main" id="{C28EB0C1-46F0-7653-79FA-DC5E5402E7FD}"/>
              </a:ext>
            </a:extLst>
          </p:cNvPr>
          <p:cNvSpPr/>
          <p:nvPr/>
        </p:nvSpPr>
        <p:spPr>
          <a:xfrm>
            <a:off x="283612" y="2378520"/>
            <a:ext cx="2023872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Millions of Dollars, Seasonally Adjusted</a:t>
            </a:r>
            <a:endParaRPr kumimoji="0" lang="en-US" sz="8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 12">
            <a:extLst>
              <a:ext uri="{FF2B5EF4-FFF2-40B4-BE49-F238E27FC236}">
                <a16:creationId xmlns:a16="http://schemas.microsoft.com/office/drawing/2014/main" id="{C65CD69C-3036-B014-7372-FCADD9554E74}"/>
              </a:ext>
            </a:extLst>
          </p:cNvPr>
          <p:cNvSpPr/>
          <p:nvPr/>
        </p:nvSpPr>
        <p:spPr>
          <a:xfrm>
            <a:off x="283612" y="2744280"/>
            <a:ext cx="2023872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4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▲ +4.2%</a:t>
            </a:r>
            <a:endParaRPr kumimoji="0" lang="en-US" sz="11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4" name="Chart 0">
            <a:extLst>
              <a:ext uri="{FF2B5EF4-FFF2-40B4-BE49-F238E27FC236}">
                <a16:creationId xmlns:a16="http://schemas.microsoft.com/office/drawing/2014/main" id="{342A9CAF-6C09-D554-EF56-7D3B914519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6427905"/>
              </p:ext>
            </p:extLst>
          </p:nvPr>
        </p:nvGraphicFramePr>
        <p:xfrm>
          <a:off x="186076" y="3158808"/>
          <a:ext cx="2218944" cy="2121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5" name="Shape 13">
            <a:extLst>
              <a:ext uri="{FF2B5EF4-FFF2-40B4-BE49-F238E27FC236}">
                <a16:creationId xmlns:a16="http://schemas.microsoft.com/office/drawing/2014/main" id="{F911B6EB-7AE6-CA32-6557-693466438984}"/>
              </a:ext>
            </a:extLst>
          </p:cNvPr>
          <p:cNvSpPr/>
          <p:nvPr/>
        </p:nvSpPr>
        <p:spPr>
          <a:xfrm>
            <a:off x="2526940" y="778126"/>
            <a:ext cx="2218944" cy="4502089"/>
          </a:xfrm>
          <a:prstGeom prst="rect">
            <a:avLst/>
          </a:prstGeom>
          <a:solidFill>
            <a:srgbClr val="FFFFFF"/>
          </a:solidFill>
          <a:ln w="12700">
            <a:solidFill>
              <a:srgbClr val="E0E3E8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Shape 14">
            <a:extLst>
              <a:ext uri="{FF2B5EF4-FFF2-40B4-BE49-F238E27FC236}">
                <a16:creationId xmlns:a16="http://schemas.microsoft.com/office/drawing/2014/main" id="{BAC96346-0933-17F6-5DD9-07FB98DA1AFB}"/>
              </a:ext>
            </a:extLst>
          </p:cNvPr>
          <p:cNvSpPr/>
          <p:nvPr/>
        </p:nvSpPr>
        <p:spPr>
          <a:xfrm>
            <a:off x="2526940" y="757369"/>
            <a:ext cx="2218944" cy="73152"/>
          </a:xfrm>
          <a:prstGeom prst="rect">
            <a:avLst/>
          </a:prstGeom>
          <a:solidFill>
            <a:srgbClr val="D4691E"/>
          </a:solidFill>
          <a:ln w="12700">
            <a:solidFill>
              <a:srgbClr val="D4691E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 15">
            <a:extLst>
              <a:ext uri="{FF2B5EF4-FFF2-40B4-BE49-F238E27FC236}">
                <a16:creationId xmlns:a16="http://schemas.microsoft.com/office/drawing/2014/main" id="{08EC89D6-7824-98E7-EF3C-98ACB40E5B0A}"/>
              </a:ext>
            </a:extLst>
          </p:cNvPr>
          <p:cNvSpPr/>
          <p:nvPr/>
        </p:nvSpPr>
        <p:spPr>
          <a:xfrm>
            <a:off x="2646147" y="925549"/>
            <a:ext cx="2023872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4" b="1" i="0" u="none" strike="noStrike" kern="1200" cap="none" spc="0" normalizeH="0" baseline="0" noProof="0" dirty="0">
                <a:ln>
                  <a:noFill/>
                </a:ln>
                <a:solidFill>
                  <a:srgbClr val="D4691E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MRTSSM44000USS</a:t>
            </a:r>
            <a:endParaRPr kumimoji="0" lang="en-US" sz="10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ext 16">
            <a:extLst>
              <a:ext uri="{FF2B5EF4-FFF2-40B4-BE49-F238E27FC236}">
                <a16:creationId xmlns:a16="http://schemas.microsoft.com/office/drawing/2014/main" id="{946CE99A-BA55-35F8-79C2-BAA7EBD82E06}"/>
              </a:ext>
            </a:extLst>
          </p:cNvPr>
          <p:cNvSpPr/>
          <p:nvPr/>
        </p:nvSpPr>
        <p:spPr>
          <a:xfrm>
            <a:off x="2646147" y="925549"/>
            <a:ext cx="2023872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Feb 2026</a:t>
            </a:r>
            <a:endParaRPr kumimoji="0" lang="en-US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Text 17">
            <a:extLst>
              <a:ext uri="{FF2B5EF4-FFF2-40B4-BE49-F238E27FC236}">
                <a16:creationId xmlns:a16="http://schemas.microsoft.com/office/drawing/2014/main" id="{1EE6A444-0717-3EFC-932B-B322D5F841CE}"/>
              </a:ext>
            </a:extLst>
          </p:cNvPr>
          <p:cNvSpPr/>
          <p:nvPr/>
        </p:nvSpPr>
        <p:spPr>
          <a:xfrm>
            <a:off x="2624476" y="976440"/>
            <a:ext cx="2023872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4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Retail Sales Total</a:t>
            </a:r>
            <a:endParaRPr kumimoji="0" lang="en-US" sz="11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 18">
            <a:extLst>
              <a:ext uri="{FF2B5EF4-FFF2-40B4-BE49-F238E27FC236}">
                <a16:creationId xmlns:a16="http://schemas.microsoft.com/office/drawing/2014/main" id="{1586F5FE-97B4-5363-7DFE-0147C2508535}"/>
              </a:ext>
            </a:extLst>
          </p:cNvPr>
          <p:cNvSpPr/>
          <p:nvPr/>
        </p:nvSpPr>
        <p:spPr>
          <a:xfrm>
            <a:off x="2624476" y="1744536"/>
            <a:ext cx="2023872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5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639.69</a:t>
            </a:r>
            <a:endParaRPr kumimoji="0" lang="en-US" sz="284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 19">
            <a:extLst>
              <a:ext uri="{FF2B5EF4-FFF2-40B4-BE49-F238E27FC236}">
                <a16:creationId xmlns:a16="http://schemas.microsoft.com/office/drawing/2014/main" id="{196F180C-3B00-0FC5-FACB-5B273659D45A}"/>
              </a:ext>
            </a:extLst>
          </p:cNvPr>
          <p:cNvSpPr/>
          <p:nvPr/>
        </p:nvSpPr>
        <p:spPr>
          <a:xfrm>
            <a:off x="2624476" y="2378520"/>
            <a:ext cx="2023872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Millions of Dollars, Seasonally Adjusted</a:t>
            </a:r>
            <a:endParaRPr kumimoji="0" lang="en-US" sz="8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Text 20">
            <a:extLst>
              <a:ext uri="{FF2B5EF4-FFF2-40B4-BE49-F238E27FC236}">
                <a16:creationId xmlns:a16="http://schemas.microsoft.com/office/drawing/2014/main" id="{914A5879-3437-83CD-9F9A-42473D02FBDC}"/>
              </a:ext>
            </a:extLst>
          </p:cNvPr>
          <p:cNvSpPr/>
          <p:nvPr/>
        </p:nvSpPr>
        <p:spPr>
          <a:xfrm>
            <a:off x="2624476" y="2744280"/>
            <a:ext cx="2023872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4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▲ +3.7%</a:t>
            </a:r>
            <a:endParaRPr kumimoji="0" lang="en-US" sz="11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3" name="Chart 1">
            <a:extLst>
              <a:ext uri="{FF2B5EF4-FFF2-40B4-BE49-F238E27FC236}">
                <a16:creationId xmlns:a16="http://schemas.microsoft.com/office/drawing/2014/main" id="{038C461B-34B9-20A8-7518-4468F11434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9629286"/>
              </p:ext>
            </p:extLst>
          </p:nvPr>
        </p:nvGraphicFramePr>
        <p:xfrm>
          <a:off x="2526940" y="3158808"/>
          <a:ext cx="2218944" cy="2121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4" name="Shape 21">
            <a:extLst>
              <a:ext uri="{FF2B5EF4-FFF2-40B4-BE49-F238E27FC236}">
                <a16:creationId xmlns:a16="http://schemas.microsoft.com/office/drawing/2014/main" id="{E91F65B1-F767-618E-AC4E-975F9FB1D1E2}"/>
              </a:ext>
            </a:extLst>
          </p:cNvPr>
          <p:cNvSpPr/>
          <p:nvPr/>
        </p:nvSpPr>
        <p:spPr>
          <a:xfrm>
            <a:off x="4867804" y="749884"/>
            <a:ext cx="2218944" cy="4502089"/>
          </a:xfrm>
          <a:prstGeom prst="rect">
            <a:avLst/>
          </a:prstGeom>
          <a:solidFill>
            <a:srgbClr val="FFFFFF"/>
          </a:solidFill>
          <a:ln w="12700">
            <a:solidFill>
              <a:srgbClr val="E0E3E8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Shape 22">
            <a:extLst>
              <a:ext uri="{FF2B5EF4-FFF2-40B4-BE49-F238E27FC236}">
                <a16:creationId xmlns:a16="http://schemas.microsoft.com/office/drawing/2014/main" id="{974F033D-0390-D1F3-68E3-60BF8D7CB00D}"/>
              </a:ext>
            </a:extLst>
          </p:cNvPr>
          <p:cNvSpPr/>
          <p:nvPr/>
        </p:nvSpPr>
        <p:spPr>
          <a:xfrm>
            <a:off x="4867804" y="720793"/>
            <a:ext cx="2218944" cy="73152"/>
          </a:xfrm>
          <a:prstGeom prst="rect">
            <a:avLst/>
          </a:prstGeom>
          <a:solidFill>
            <a:srgbClr val="BF3123"/>
          </a:solidFill>
          <a:ln w="12700">
            <a:solidFill>
              <a:srgbClr val="BF3123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 23">
            <a:extLst>
              <a:ext uri="{FF2B5EF4-FFF2-40B4-BE49-F238E27FC236}">
                <a16:creationId xmlns:a16="http://schemas.microsoft.com/office/drawing/2014/main" id="{359AAAED-819C-EA9E-92B6-11C63A630A3B}"/>
              </a:ext>
            </a:extLst>
          </p:cNvPr>
          <p:cNvSpPr/>
          <p:nvPr/>
        </p:nvSpPr>
        <p:spPr>
          <a:xfrm>
            <a:off x="4987011" y="888973"/>
            <a:ext cx="2023872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4" b="1" i="0" u="none" strike="noStrike" kern="1200" cap="none" spc="0" normalizeH="0" baseline="0" noProof="0" dirty="0">
                <a:ln>
                  <a:noFill/>
                </a:ln>
                <a:solidFill>
                  <a:srgbClr val="BF3123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TOTALSL</a:t>
            </a:r>
            <a:endParaRPr kumimoji="0" lang="en-US" sz="10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 24">
            <a:extLst>
              <a:ext uri="{FF2B5EF4-FFF2-40B4-BE49-F238E27FC236}">
                <a16:creationId xmlns:a16="http://schemas.microsoft.com/office/drawing/2014/main" id="{141442BB-4E60-FE9A-F786-9642C59A4757}"/>
              </a:ext>
            </a:extLst>
          </p:cNvPr>
          <p:cNvSpPr/>
          <p:nvPr/>
        </p:nvSpPr>
        <p:spPr>
          <a:xfrm>
            <a:off x="4987011" y="888973"/>
            <a:ext cx="2023872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Feb 2026</a:t>
            </a:r>
            <a:endParaRPr kumimoji="0" lang="en-US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Text 25">
            <a:extLst>
              <a:ext uri="{FF2B5EF4-FFF2-40B4-BE49-F238E27FC236}">
                <a16:creationId xmlns:a16="http://schemas.microsoft.com/office/drawing/2014/main" id="{F11C14D0-DC9A-1DBB-9A02-BDB93D2B3FFB}"/>
              </a:ext>
            </a:extLst>
          </p:cNvPr>
          <p:cNvSpPr/>
          <p:nvPr/>
        </p:nvSpPr>
        <p:spPr>
          <a:xfrm>
            <a:off x="4965340" y="939864"/>
            <a:ext cx="2023872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4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Total Consumer Credit</a:t>
            </a:r>
            <a:endParaRPr kumimoji="0" lang="en-US" sz="11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 26">
            <a:extLst>
              <a:ext uri="{FF2B5EF4-FFF2-40B4-BE49-F238E27FC236}">
                <a16:creationId xmlns:a16="http://schemas.microsoft.com/office/drawing/2014/main" id="{B5BA5343-137A-1FD4-9720-1361CC3BA60F}"/>
              </a:ext>
            </a:extLst>
          </p:cNvPr>
          <p:cNvSpPr/>
          <p:nvPr/>
        </p:nvSpPr>
        <p:spPr>
          <a:xfrm>
            <a:off x="4965340" y="1707960"/>
            <a:ext cx="2023872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5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5,116.79</a:t>
            </a:r>
            <a:endParaRPr kumimoji="0" lang="en-US" sz="284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 27">
            <a:extLst>
              <a:ext uri="{FF2B5EF4-FFF2-40B4-BE49-F238E27FC236}">
                <a16:creationId xmlns:a16="http://schemas.microsoft.com/office/drawing/2014/main" id="{0C309829-8D5C-734C-A727-7DE16A11B2C4}"/>
              </a:ext>
            </a:extLst>
          </p:cNvPr>
          <p:cNvSpPr/>
          <p:nvPr/>
        </p:nvSpPr>
        <p:spPr>
          <a:xfrm>
            <a:off x="4965340" y="2341944"/>
            <a:ext cx="2023872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Millions of U.S. Dollars, Seasonally Adjusted</a:t>
            </a:r>
            <a:endParaRPr kumimoji="0" lang="en-US" sz="8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Text 28">
            <a:extLst>
              <a:ext uri="{FF2B5EF4-FFF2-40B4-BE49-F238E27FC236}">
                <a16:creationId xmlns:a16="http://schemas.microsoft.com/office/drawing/2014/main" id="{52F4892D-2D72-FD5C-9193-26527E60BC65}"/>
              </a:ext>
            </a:extLst>
          </p:cNvPr>
          <p:cNvSpPr/>
          <p:nvPr/>
        </p:nvSpPr>
        <p:spPr>
          <a:xfrm>
            <a:off x="4965340" y="2707704"/>
            <a:ext cx="2023872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4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▲ +3.2%</a:t>
            </a:r>
            <a:endParaRPr kumimoji="0" lang="en-US" sz="11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2" name="Chart 2">
            <a:extLst>
              <a:ext uri="{FF2B5EF4-FFF2-40B4-BE49-F238E27FC236}">
                <a16:creationId xmlns:a16="http://schemas.microsoft.com/office/drawing/2014/main" id="{F7661D6B-CBB5-0557-B340-8ED15C5BA0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922830"/>
              </p:ext>
            </p:extLst>
          </p:nvPr>
        </p:nvGraphicFramePr>
        <p:xfrm>
          <a:off x="4867804" y="3122232"/>
          <a:ext cx="2218944" cy="2121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3" name="Shape 29">
            <a:extLst>
              <a:ext uri="{FF2B5EF4-FFF2-40B4-BE49-F238E27FC236}">
                <a16:creationId xmlns:a16="http://schemas.microsoft.com/office/drawing/2014/main" id="{D4815065-B484-D59F-B484-EF0C742C9BC8}"/>
              </a:ext>
            </a:extLst>
          </p:cNvPr>
          <p:cNvSpPr/>
          <p:nvPr/>
        </p:nvSpPr>
        <p:spPr>
          <a:xfrm>
            <a:off x="7208668" y="741551"/>
            <a:ext cx="2218944" cy="4525702"/>
          </a:xfrm>
          <a:prstGeom prst="rect">
            <a:avLst/>
          </a:prstGeom>
          <a:solidFill>
            <a:srgbClr val="FFFFFF"/>
          </a:solidFill>
          <a:ln w="12700">
            <a:solidFill>
              <a:srgbClr val="E0E3E8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Shape 30">
            <a:extLst>
              <a:ext uri="{FF2B5EF4-FFF2-40B4-BE49-F238E27FC236}">
                <a16:creationId xmlns:a16="http://schemas.microsoft.com/office/drawing/2014/main" id="{6DA993CC-E536-9532-32E8-CA9E2FA576AD}"/>
              </a:ext>
            </a:extLst>
          </p:cNvPr>
          <p:cNvSpPr/>
          <p:nvPr/>
        </p:nvSpPr>
        <p:spPr>
          <a:xfrm>
            <a:off x="7208668" y="720793"/>
            <a:ext cx="2218944" cy="73152"/>
          </a:xfrm>
          <a:prstGeom prst="rect">
            <a:avLst/>
          </a:prstGeom>
          <a:solidFill>
            <a:srgbClr val="7B3090"/>
          </a:solidFill>
          <a:ln w="12700">
            <a:solidFill>
              <a:srgbClr val="7B3090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 31">
            <a:extLst>
              <a:ext uri="{FF2B5EF4-FFF2-40B4-BE49-F238E27FC236}">
                <a16:creationId xmlns:a16="http://schemas.microsoft.com/office/drawing/2014/main" id="{0F344688-6AE3-FF7D-9904-56E7BB654278}"/>
              </a:ext>
            </a:extLst>
          </p:cNvPr>
          <p:cNvSpPr/>
          <p:nvPr/>
        </p:nvSpPr>
        <p:spPr>
          <a:xfrm>
            <a:off x="7327875" y="888973"/>
            <a:ext cx="2023872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4" b="1" i="0" u="none" strike="noStrike" kern="1200" cap="none" spc="0" normalizeH="0" baseline="0" noProof="0" dirty="0">
                <a:ln>
                  <a:noFill/>
                </a:ln>
                <a:solidFill>
                  <a:srgbClr val="7B3090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UMCSENT</a:t>
            </a:r>
            <a:endParaRPr kumimoji="0" lang="en-US" sz="10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 32">
            <a:extLst>
              <a:ext uri="{FF2B5EF4-FFF2-40B4-BE49-F238E27FC236}">
                <a16:creationId xmlns:a16="http://schemas.microsoft.com/office/drawing/2014/main" id="{BC70ECD3-E358-FF79-BDA4-8BE4692DD4A4}"/>
              </a:ext>
            </a:extLst>
          </p:cNvPr>
          <p:cNvSpPr/>
          <p:nvPr/>
        </p:nvSpPr>
        <p:spPr>
          <a:xfrm>
            <a:off x="7327875" y="888973"/>
            <a:ext cx="2023872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Mar 2026</a:t>
            </a:r>
            <a:endParaRPr kumimoji="0" lang="en-US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Text 33">
            <a:extLst>
              <a:ext uri="{FF2B5EF4-FFF2-40B4-BE49-F238E27FC236}">
                <a16:creationId xmlns:a16="http://schemas.microsoft.com/office/drawing/2014/main" id="{030B8526-527A-A1C3-291D-D1F0C0A54E6D}"/>
              </a:ext>
            </a:extLst>
          </p:cNvPr>
          <p:cNvSpPr/>
          <p:nvPr/>
        </p:nvSpPr>
        <p:spPr>
          <a:xfrm>
            <a:off x="7306204" y="939864"/>
            <a:ext cx="2023872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4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Consumer Sentiment (U Mich)</a:t>
            </a:r>
            <a:endParaRPr kumimoji="0" lang="en-US" sz="11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 34">
            <a:extLst>
              <a:ext uri="{FF2B5EF4-FFF2-40B4-BE49-F238E27FC236}">
                <a16:creationId xmlns:a16="http://schemas.microsoft.com/office/drawing/2014/main" id="{A6337490-96EA-F1E0-28A7-1E36D7C8FEA9}"/>
              </a:ext>
            </a:extLst>
          </p:cNvPr>
          <p:cNvSpPr/>
          <p:nvPr/>
        </p:nvSpPr>
        <p:spPr>
          <a:xfrm>
            <a:off x="7306204" y="1707960"/>
            <a:ext cx="2023872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5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53.30</a:t>
            </a:r>
            <a:endParaRPr kumimoji="0" lang="en-US" sz="284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Text 35">
            <a:extLst>
              <a:ext uri="{FF2B5EF4-FFF2-40B4-BE49-F238E27FC236}">
                <a16:creationId xmlns:a16="http://schemas.microsoft.com/office/drawing/2014/main" id="{5EE99AF7-ED6F-AFA3-E44C-0084F298DA94}"/>
              </a:ext>
            </a:extLst>
          </p:cNvPr>
          <p:cNvSpPr/>
          <p:nvPr/>
        </p:nvSpPr>
        <p:spPr>
          <a:xfrm>
            <a:off x="7306204" y="2341944"/>
            <a:ext cx="2023872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Index 1966:Q1=100, Not Seasonally Adjusted</a:t>
            </a:r>
            <a:endParaRPr kumimoji="0" lang="en-US" sz="8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Text 36">
            <a:extLst>
              <a:ext uri="{FF2B5EF4-FFF2-40B4-BE49-F238E27FC236}">
                <a16:creationId xmlns:a16="http://schemas.microsoft.com/office/drawing/2014/main" id="{A696FCB7-AB59-9C2C-B466-9CFC5A884E70}"/>
              </a:ext>
            </a:extLst>
          </p:cNvPr>
          <p:cNvSpPr/>
          <p:nvPr/>
        </p:nvSpPr>
        <p:spPr>
          <a:xfrm>
            <a:off x="7306204" y="2707704"/>
            <a:ext cx="2023872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4" b="1" i="0" u="none" strike="noStrike" kern="1200" cap="none" spc="0" normalizeH="0" baseline="0" noProof="0" dirty="0">
                <a:ln>
                  <a:noFill/>
                </a:ln>
                <a:solidFill>
                  <a:srgbClr val="C62828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▼ 6.5%</a:t>
            </a:r>
            <a:endParaRPr kumimoji="0" lang="en-US" sz="11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1" name="Chart 3">
            <a:extLst>
              <a:ext uri="{FF2B5EF4-FFF2-40B4-BE49-F238E27FC236}">
                <a16:creationId xmlns:a16="http://schemas.microsoft.com/office/drawing/2014/main" id="{F7DF92BE-3302-7A9C-7829-08BE8F78F9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9304053"/>
              </p:ext>
            </p:extLst>
          </p:nvPr>
        </p:nvGraphicFramePr>
        <p:xfrm>
          <a:off x="7208668" y="3122232"/>
          <a:ext cx="2218944" cy="2121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2" name="Shape 37">
            <a:extLst>
              <a:ext uri="{FF2B5EF4-FFF2-40B4-BE49-F238E27FC236}">
                <a16:creationId xmlns:a16="http://schemas.microsoft.com/office/drawing/2014/main" id="{B419F61D-D182-D4F2-ECE1-1EC8E86B1C23}"/>
              </a:ext>
            </a:extLst>
          </p:cNvPr>
          <p:cNvSpPr/>
          <p:nvPr/>
        </p:nvSpPr>
        <p:spPr>
          <a:xfrm>
            <a:off x="9697192" y="104171"/>
            <a:ext cx="2218944" cy="4502089"/>
          </a:xfrm>
          <a:prstGeom prst="rect">
            <a:avLst/>
          </a:prstGeom>
          <a:solidFill>
            <a:srgbClr val="FFFFFF"/>
          </a:solidFill>
          <a:ln w="12700">
            <a:solidFill>
              <a:srgbClr val="E0E3E8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Shape 38">
            <a:extLst>
              <a:ext uri="{FF2B5EF4-FFF2-40B4-BE49-F238E27FC236}">
                <a16:creationId xmlns:a16="http://schemas.microsoft.com/office/drawing/2014/main" id="{33A91AC6-57D0-0F15-F370-55D21790E8A7}"/>
              </a:ext>
            </a:extLst>
          </p:cNvPr>
          <p:cNvSpPr/>
          <p:nvPr/>
        </p:nvSpPr>
        <p:spPr>
          <a:xfrm>
            <a:off x="9718863" y="68155"/>
            <a:ext cx="2218944" cy="73152"/>
          </a:xfrm>
          <a:prstGeom prst="rect">
            <a:avLst/>
          </a:prstGeom>
          <a:solidFill>
            <a:srgbClr val="3D76AD"/>
          </a:solidFill>
          <a:ln w="12700">
            <a:solidFill>
              <a:srgbClr val="3D76AD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Text 39">
            <a:extLst>
              <a:ext uri="{FF2B5EF4-FFF2-40B4-BE49-F238E27FC236}">
                <a16:creationId xmlns:a16="http://schemas.microsoft.com/office/drawing/2014/main" id="{C9CF1DEB-38A6-D491-1BEE-A59C439D01AC}"/>
              </a:ext>
            </a:extLst>
          </p:cNvPr>
          <p:cNvSpPr/>
          <p:nvPr/>
        </p:nvSpPr>
        <p:spPr>
          <a:xfrm>
            <a:off x="9816399" y="251594"/>
            <a:ext cx="2023872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4" b="1" i="0" u="none" strike="noStrike" kern="1200" cap="none" spc="0" normalizeH="0" baseline="0" noProof="0" dirty="0">
                <a:ln>
                  <a:noFill/>
                </a:ln>
                <a:solidFill>
                  <a:srgbClr val="3D76AD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USACSCICP02STSAM</a:t>
            </a:r>
            <a:endParaRPr kumimoji="0" lang="en-US" sz="10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Text 40">
            <a:extLst>
              <a:ext uri="{FF2B5EF4-FFF2-40B4-BE49-F238E27FC236}">
                <a16:creationId xmlns:a16="http://schemas.microsoft.com/office/drawing/2014/main" id="{C7B3B143-5960-A142-F7A6-3208F81511BF}"/>
              </a:ext>
            </a:extLst>
          </p:cNvPr>
          <p:cNvSpPr/>
          <p:nvPr/>
        </p:nvSpPr>
        <p:spPr>
          <a:xfrm>
            <a:off x="9816399" y="251594"/>
            <a:ext cx="2023872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Mar 2026</a:t>
            </a:r>
            <a:endParaRPr kumimoji="0" lang="en-US" sz="90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 41">
            <a:extLst>
              <a:ext uri="{FF2B5EF4-FFF2-40B4-BE49-F238E27FC236}">
                <a16:creationId xmlns:a16="http://schemas.microsoft.com/office/drawing/2014/main" id="{1B6DDFB1-1C10-8600-4D28-2FDC9ACE97D1}"/>
              </a:ext>
            </a:extLst>
          </p:cNvPr>
          <p:cNvSpPr/>
          <p:nvPr/>
        </p:nvSpPr>
        <p:spPr>
          <a:xfrm>
            <a:off x="9794728" y="302485"/>
            <a:ext cx="2023872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4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Consumer Confidence (OECD)</a:t>
            </a:r>
            <a:endParaRPr kumimoji="0" lang="en-US" sz="11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 42">
            <a:extLst>
              <a:ext uri="{FF2B5EF4-FFF2-40B4-BE49-F238E27FC236}">
                <a16:creationId xmlns:a16="http://schemas.microsoft.com/office/drawing/2014/main" id="{5E0D7228-D1CA-F931-4D14-FC32C5069C1F}"/>
              </a:ext>
            </a:extLst>
          </p:cNvPr>
          <p:cNvSpPr/>
          <p:nvPr/>
        </p:nvSpPr>
        <p:spPr>
          <a:xfrm>
            <a:off x="9794728" y="1070581"/>
            <a:ext cx="2023872" cy="6339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5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57.35</a:t>
            </a:r>
            <a:endParaRPr kumimoji="0" lang="en-US" sz="284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ext 43">
            <a:extLst>
              <a:ext uri="{FF2B5EF4-FFF2-40B4-BE49-F238E27FC236}">
                <a16:creationId xmlns:a16="http://schemas.microsoft.com/office/drawing/2014/main" id="{99DE2361-7EED-C6E7-96CF-DCEE29ACEC05}"/>
              </a:ext>
            </a:extLst>
          </p:cNvPr>
          <p:cNvSpPr/>
          <p:nvPr/>
        </p:nvSpPr>
        <p:spPr>
          <a:xfrm>
            <a:off x="9794728" y="1704565"/>
            <a:ext cx="2023872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Percentage balance, Seasonally Adjusted</a:t>
            </a:r>
            <a:endParaRPr kumimoji="0" lang="en-US" sz="8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Text 44">
            <a:extLst>
              <a:ext uri="{FF2B5EF4-FFF2-40B4-BE49-F238E27FC236}">
                <a16:creationId xmlns:a16="http://schemas.microsoft.com/office/drawing/2014/main" id="{CC6B6A52-C496-550D-BF0C-FAE1C97892FA}"/>
              </a:ext>
            </a:extLst>
          </p:cNvPr>
          <p:cNvSpPr/>
          <p:nvPr/>
        </p:nvSpPr>
        <p:spPr>
          <a:xfrm>
            <a:off x="9794728" y="2070325"/>
            <a:ext cx="2023872" cy="3413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4" b="1" i="0" u="none" strike="noStrike" kern="1200" cap="none" spc="0" normalizeH="0" baseline="0" noProof="0" dirty="0">
                <a:ln>
                  <a:noFill/>
                </a:ln>
                <a:solidFill>
                  <a:srgbClr val="C62828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▼ 6.5%</a:t>
            </a:r>
            <a:endParaRPr kumimoji="0" lang="en-US" sz="116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0" name="Chart 4">
            <a:extLst>
              <a:ext uri="{FF2B5EF4-FFF2-40B4-BE49-F238E27FC236}">
                <a16:creationId xmlns:a16="http://schemas.microsoft.com/office/drawing/2014/main" id="{9197842C-EE53-D030-6BAF-76F1D41E3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7158805"/>
              </p:ext>
            </p:extLst>
          </p:nvPr>
        </p:nvGraphicFramePr>
        <p:xfrm>
          <a:off x="9697192" y="2484853"/>
          <a:ext cx="2218944" cy="2121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1" name="Title 1">
            <a:extLst>
              <a:ext uri="{FF2B5EF4-FFF2-40B4-BE49-F238E27FC236}">
                <a16:creationId xmlns:a16="http://schemas.microsoft.com/office/drawing/2014/main" id="{D999764A-808E-D0AE-6E50-C607CC6B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00" y="-283779"/>
            <a:ext cx="9831579" cy="1325563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Indicadores Clave  ·  </a:t>
            </a:r>
            <a:r>
              <a:rPr lang="es-ES" sz="28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Retail</a:t>
            </a:r>
            <a:r>
              <a:rPr lang="es-ES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y Consumidor Usa</a:t>
            </a:r>
          </a:p>
        </p:txBody>
      </p:sp>
    </p:spTree>
    <p:extLst>
      <p:ext uri="{BB962C8B-B14F-4D97-AF65-F5344CB8AC3E}">
        <p14:creationId xmlns:p14="http://schemas.microsoft.com/office/powerpoint/2010/main" val="2201267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FC063-258C-058F-3981-7A6F83DE4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/home/claude/charts_retail/s3_heatmap_cats.png">
            <a:extLst>
              <a:ext uri="{FF2B5EF4-FFF2-40B4-BE49-F238E27FC236}">
                <a16:creationId xmlns:a16="http://schemas.microsoft.com/office/drawing/2014/main" id="{A98358D5-6187-9657-4592-C0C9DD8C4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59" y="1146048"/>
            <a:ext cx="11753088" cy="5388864"/>
          </a:xfrm>
          <a:prstGeom prst="rect">
            <a:avLst/>
          </a:prstGeom>
        </p:spPr>
      </p:pic>
      <p:sp>
        <p:nvSpPr>
          <p:cNvPr id="2" name="Text 2">
            <a:extLst>
              <a:ext uri="{FF2B5EF4-FFF2-40B4-BE49-F238E27FC236}">
                <a16:creationId xmlns:a16="http://schemas.microsoft.com/office/drawing/2014/main" id="{C6362EA5-D711-4BA7-1657-73118709B4B1}"/>
              </a:ext>
            </a:extLst>
          </p:cNvPr>
          <p:cNvSpPr/>
          <p:nvPr/>
        </p:nvSpPr>
        <p:spPr>
          <a:xfrm>
            <a:off x="426720" y="0"/>
            <a:ext cx="950976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1" b="1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VARIACIÓN ANUAL POR CATEGORÍA  ·  RETAIL USA</a:t>
            </a:r>
            <a:endParaRPr kumimoji="0" lang="en-US" sz="16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7FB9AE8A-3115-5CD9-73B0-56FEF0D8DF86}"/>
              </a:ext>
            </a:extLst>
          </p:cNvPr>
          <p:cNvSpPr/>
          <p:nvPr/>
        </p:nvSpPr>
        <p:spPr>
          <a:xfrm>
            <a:off x="3596640" y="821277"/>
            <a:ext cx="97536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Ordenado mayor a menor crecimiento interanual  ·  Cap ±15%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B25F36-573D-501D-2FDE-8A160D63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-236062"/>
            <a:ext cx="11760740" cy="1325563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Variación Anual Por Categoría  ·  </a:t>
            </a:r>
            <a:r>
              <a:rPr lang="es-ES" sz="36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Retail</a:t>
            </a:r>
            <a:r>
              <a:rPr lang="es-ES" sz="36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Usa</a:t>
            </a:r>
          </a:p>
        </p:txBody>
      </p:sp>
    </p:spTree>
    <p:extLst>
      <p:ext uri="{BB962C8B-B14F-4D97-AF65-F5344CB8AC3E}">
        <p14:creationId xmlns:p14="http://schemas.microsoft.com/office/powerpoint/2010/main" val="2927419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A6D66-8D43-5B60-2F50-DB7337322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49D861C6-4DC8-994E-7440-5B120165F621}"/>
              </a:ext>
            </a:extLst>
          </p:cNvPr>
          <p:cNvSpPr txBox="1"/>
          <p:nvPr/>
        </p:nvSpPr>
        <p:spPr>
          <a:xfrm>
            <a:off x="1111170" y="2659559"/>
            <a:ext cx="10972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4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Heatmap</a:t>
            </a:r>
            <a:r>
              <a:rPr lang="es-HN" sz="4400" dirty="0">
                <a:solidFill>
                  <a:srgbClr val="002060"/>
                </a:solidFill>
                <a:latin typeface="Arial Black" panose="020B0A04020102020204" pitchFamily="34" charset="0"/>
              </a:rPr>
              <a:t> Temporal  ·  18 Meses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B943FD29-E3DA-85CA-0876-AB9F7D4CF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8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67616-FCFF-2C47-298B-645EA5AB9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/home/claude/charts_retail/s6_heatmap_18m.png">
            <a:extLst>
              <a:ext uri="{FF2B5EF4-FFF2-40B4-BE49-F238E27FC236}">
                <a16:creationId xmlns:a16="http://schemas.microsoft.com/office/drawing/2014/main" id="{EFDDE265-2937-5E95-FEC5-F78814E9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7" y="324091"/>
            <a:ext cx="11844081" cy="6079217"/>
          </a:xfrm>
          <a:prstGeom prst="rect">
            <a:avLst/>
          </a:prstGeom>
        </p:spPr>
      </p:pic>
      <p:sp>
        <p:nvSpPr>
          <p:cNvPr id="4" name="Text 3">
            <a:extLst>
              <a:ext uri="{FF2B5EF4-FFF2-40B4-BE49-F238E27FC236}">
                <a16:creationId xmlns:a16="http://schemas.microsoft.com/office/drawing/2014/main" id="{79117887-E3A0-61E1-D9BA-702F620F476D}"/>
              </a:ext>
            </a:extLst>
          </p:cNvPr>
          <p:cNvSpPr/>
          <p:nvPr/>
        </p:nvSpPr>
        <p:spPr>
          <a:xfrm>
            <a:off x="2961576" y="55867"/>
            <a:ext cx="97536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Variación anual YoY por serie y mes  ·  Verde positivo / Rojo negativo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43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364CB-5A8B-FF0B-F1DB-3C0FD4FEF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EC55DA9B-3A71-0166-BC91-70E5F2EDA2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CB24878F-3C0B-1BB4-936D-25769DF17207}"/>
              </a:ext>
            </a:extLst>
          </p:cNvPr>
          <p:cNvSpPr/>
          <p:nvPr/>
        </p:nvSpPr>
        <p:spPr>
          <a:xfrm>
            <a:off x="426720" y="877824"/>
            <a:ext cx="97536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Advance Retail Sales  ·  Retail Sales Total  ·  Ventas Vehículos Lig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1" descr="/home/claude/charts_retail/s07_group00.png">
            <a:extLst>
              <a:ext uri="{FF2B5EF4-FFF2-40B4-BE49-F238E27FC236}">
                <a16:creationId xmlns:a16="http://schemas.microsoft.com/office/drawing/2014/main" id="{2F9D3B6C-F214-5742-CF08-4143FE25F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" y="1170432"/>
            <a:ext cx="9538002" cy="3462968"/>
          </a:xfrm>
          <a:prstGeom prst="rect">
            <a:avLst/>
          </a:prstGeom>
        </p:spPr>
      </p:pic>
      <p:sp>
        <p:nvSpPr>
          <p:cNvPr id="10" name="Shape 7">
            <a:extLst>
              <a:ext uri="{FF2B5EF4-FFF2-40B4-BE49-F238E27FC236}">
                <a16:creationId xmlns:a16="http://schemas.microsoft.com/office/drawing/2014/main" id="{0147744B-9F10-BC35-852D-5A78B073C3AD}"/>
              </a:ext>
            </a:extLst>
          </p:cNvPr>
          <p:cNvSpPr/>
          <p:nvPr/>
        </p:nvSpPr>
        <p:spPr>
          <a:xfrm>
            <a:off x="115283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FC888A7F-696A-B85D-9DD0-A845C200B025}"/>
              </a:ext>
            </a:extLst>
          </p:cNvPr>
          <p:cNvSpPr/>
          <p:nvPr/>
        </p:nvSpPr>
        <p:spPr>
          <a:xfrm>
            <a:off x="188435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 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E019F4F6-AC1B-7F56-9DA9-FA8776A9DF1A}"/>
              </a:ext>
            </a:extLst>
          </p:cNvPr>
          <p:cNvSpPr/>
          <p:nvPr/>
        </p:nvSpPr>
        <p:spPr>
          <a:xfrm>
            <a:off x="188435" y="535228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Arial "/>
                <a:ea typeface="Century Gothic" pitchFamily="34" charset="-122"/>
                <a:cs typeface="Century Gothic" pitchFamily="34" charset="-120"/>
              </a:rPr>
              <a:t>651.84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57F93641-1787-9EB4-D290-0782A252D259}"/>
              </a:ext>
            </a:extLst>
          </p:cNvPr>
          <p:cNvSpPr/>
          <p:nvPr/>
        </p:nvSpPr>
        <p:spPr>
          <a:xfrm>
            <a:off x="1678815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525ECBE1-A688-6D19-F905-904707939697}"/>
              </a:ext>
            </a:extLst>
          </p:cNvPr>
          <p:cNvSpPr/>
          <p:nvPr/>
        </p:nvSpPr>
        <p:spPr>
          <a:xfrm>
            <a:off x="159313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 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F6BC11DC-A525-26A6-C2C9-32671F59F413}"/>
              </a:ext>
            </a:extLst>
          </p:cNvPr>
          <p:cNvSpPr/>
          <p:nvPr/>
        </p:nvSpPr>
        <p:spPr>
          <a:xfrm>
            <a:off x="1716965" y="535228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Arial "/>
                <a:ea typeface="Century Gothic" pitchFamily="34" charset="-122"/>
                <a:cs typeface="Century Gothic" pitchFamily="34" charset="-120"/>
              </a:rPr>
              <a:t>+4.2%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0C0A6DEC-5EF3-1AFD-789D-BDD132121FA4}"/>
              </a:ext>
            </a:extLst>
          </p:cNvPr>
          <p:cNvSpPr/>
          <p:nvPr/>
        </p:nvSpPr>
        <p:spPr>
          <a:xfrm>
            <a:off x="3225377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D7F1E96B-3A39-853E-4609-B278D472E3FC}"/>
              </a:ext>
            </a:extLst>
          </p:cNvPr>
          <p:cNvSpPr/>
          <p:nvPr/>
        </p:nvSpPr>
        <p:spPr>
          <a:xfrm>
            <a:off x="3298528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 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99F25EF9-50B8-452B-DC3A-4D12DAF8126D}"/>
              </a:ext>
            </a:extLst>
          </p:cNvPr>
          <p:cNvSpPr/>
          <p:nvPr/>
        </p:nvSpPr>
        <p:spPr>
          <a:xfrm>
            <a:off x="3298528" y="535228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Arial "/>
                <a:ea typeface="Century Gothic" pitchFamily="34" charset="-122"/>
                <a:cs typeface="Century Gothic" pitchFamily="34" charset="-120"/>
              </a:rPr>
              <a:t>639.69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20" name="Shape 16">
            <a:extLst>
              <a:ext uri="{FF2B5EF4-FFF2-40B4-BE49-F238E27FC236}">
                <a16:creationId xmlns:a16="http://schemas.microsoft.com/office/drawing/2014/main" id="{695D2B6B-7528-FBCA-094E-7BC91195E251}"/>
              </a:ext>
            </a:extLst>
          </p:cNvPr>
          <p:cNvSpPr/>
          <p:nvPr/>
        </p:nvSpPr>
        <p:spPr>
          <a:xfrm>
            <a:off x="4860487" y="508406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FDFA2F31-45C5-EE80-C843-C523E4219596}"/>
              </a:ext>
            </a:extLst>
          </p:cNvPr>
          <p:cNvSpPr/>
          <p:nvPr/>
        </p:nvSpPr>
        <p:spPr>
          <a:xfrm>
            <a:off x="502088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 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709B7173-D22D-04AB-2C68-100CAEC553DA}"/>
              </a:ext>
            </a:extLst>
          </p:cNvPr>
          <p:cNvSpPr/>
          <p:nvPr/>
        </p:nvSpPr>
        <p:spPr>
          <a:xfrm>
            <a:off x="5020889" y="535228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Arial "/>
                <a:ea typeface="Century Gothic" pitchFamily="34" charset="-122"/>
                <a:cs typeface="Century Gothic" pitchFamily="34" charset="-120"/>
              </a:rPr>
              <a:t>+3.7%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23" name="Shape 19">
            <a:extLst>
              <a:ext uri="{FF2B5EF4-FFF2-40B4-BE49-F238E27FC236}">
                <a16:creationId xmlns:a16="http://schemas.microsoft.com/office/drawing/2014/main" id="{717B9E09-2F59-B2FA-D4A9-49CDEFEEF059}"/>
              </a:ext>
            </a:extLst>
          </p:cNvPr>
          <p:cNvSpPr/>
          <p:nvPr/>
        </p:nvSpPr>
        <p:spPr>
          <a:xfrm>
            <a:off x="6439692" y="508406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748BBF92-848C-DEF1-2F21-7561A3B297B7}"/>
              </a:ext>
            </a:extLst>
          </p:cNvPr>
          <p:cNvSpPr/>
          <p:nvPr/>
        </p:nvSpPr>
        <p:spPr>
          <a:xfrm>
            <a:off x="6710849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 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25" name="Text 21">
            <a:extLst>
              <a:ext uri="{FF2B5EF4-FFF2-40B4-BE49-F238E27FC236}">
                <a16:creationId xmlns:a16="http://schemas.microsoft.com/office/drawing/2014/main" id="{8127428E-B1E0-7957-41B7-164660088DFF}"/>
              </a:ext>
            </a:extLst>
          </p:cNvPr>
          <p:cNvSpPr/>
          <p:nvPr/>
        </p:nvSpPr>
        <p:spPr>
          <a:xfrm>
            <a:off x="6710849" y="5388864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Arial "/>
                <a:ea typeface="Century Gothic" pitchFamily="34" charset="-122"/>
                <a:cs typeface="Century Gothic" pitchFamily="34" charset="-120"/>
              </a:rPr>
              <a:t>16.33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26" name="Shape 22">
            <a:extLst>
              <a:ext uri="{FF2B5EF4-FFF2-40B4-BE49-F238E27FC236}">
                <a16:creationId xmlns:a16="http://schemas.microsoft.com/office/drawing/2014/main" id="{265ED178-186F-FB10-1FD8-9C5BBC40592B}"/>
              </a:ext>
            </a:extLst>
          </p:cNvPr>
          <p:cNvSpPr/>
          <p:nvPr/>
        </p:nvSpPr>
        <p:spPr>
          <a:xfrm>
            <a:off x="8018897" y="5084064"/>
            <a:ext cx="1331553" cy="950976"/>
          </a:xfrm>
          <a:prstGeom prst="rect">
            <a:avLst/>
          </a:prstGeom>
          <a:solidFill>
            <a:srgbClr val="FFF0F0"/>
          </a:solidFill>
          <a:ln w="12700">
            <a:solidFill>
              <a:srgbClr val="FFCDD2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27" name="Text 23">
            <a:extLst>
              <a:ext uri="{FF2B5EF4-FFF2-40B4-BE49-F238E27FC236}">
                <a16:creationId xmlns:a16="http://schemas.microsoft.com/office/drawing/2014/main" id="{6476BA25-C6F2-43CF-EADC-AB5B7DE26102}"/>
              </a:ext>
            </a:extLst>
          </p:cNvPr>
          <p:cNvSpPr/>
          <p:nvPr/>
        </p:nvSpPr>
        <p:spPr>
          <a:xfrm>
            <a:off x="8147955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24">
            <a:extLst>
              <a:ext uri="{FF2B5EF4-FFF2-40B4-BE49-F238E27FC236}">
                <a16:creationId xmlns:a16="http://schemas.microsoft.com/office/drawing/2014/main" id="{956AA328-F78C-AA7C-5C2E-0A28749C1795}"/>
              </a:ext>
            </a:extLst>
          </p:cNvPr>
          <p:cNvSpPr/>
          <p:nvPr/>
        </p:nvSpPr>
        <p:spPr>
          <a:xfrm>
            <a:off x="8147955" y="5388864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C62828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-8.7%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A831F11-2152-65A4-6B11-B6F26AD1AF6D}"/>
              </a:ext>
            </a:extLst>
          </p:cNvPr>
          <p:cNvSpPr txBox="1"/>
          <p:nvPr/>
        </p:nvSpPr>
        <p:spPr>
          <a:xfrm>
            <a:off x="115283" y="262193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3600" dirty="0">
                <a:solidFill>
                  <a:srgbClr val="002060"/>
                </a:solidFill>
                <a:latin typeface="Arial Black" panose="020B0A04020102020204" pitchFamily="34" charset="0"/>
              </a:rPr>
              <a:t>Detalle De Indicadores  ·  1/11</a:t>
            </a:r>
          </a:p>
        </p:txBody>
      </p:sp>
    </p:spTree>
    <p:extLst>
      <p:ext uri="{BB962C8B-B14F-4D97-AF65-F5344CB8AC3E}">
        <p14:creationId xmlns:p14="http://schemas.microsoft.com/office/powerpoint/2010/main" val="663146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4FB06-0788-2083-4F3B-878BC3B83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2">
            <a:extLst>
              <a:ext uri="{FF2B5EF4-FFF2-40B4-BE49-F238E27FC236}">
                <a16:creationId xmlns:a16="http://schemas.microsoft.com/office/drawing/2014/main" id="{C4670A6B-C550-3F22-9C56-D6DCB4723FD5}"/>
              </a:ext>
            </a:extLst>
          </p:cNvPr>
          <p:cNvSpPr/>
          <p:nvPr/>
        </p:nvSpPr>
        <p:spPr>
          <a:xfrm>
            <a:off x="4867072" y="5078984"/>
            <a:ext cx="1331553" cy="950976"/>
          </a:xfrm>
          <a:prstGeom prst="rect">
            <a:avLst/>
          </a:prstGeom>
          <a:solidFill>
            <a:srgbClr val="FFF0F0"/>
          </a:solidFill>
          <a:ln w="12700">
            <a:solidFill>
              <a:srgbClr val="FFCDD2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0DCCB3D-CF57-657F-8E7F-4F5B9AC0D0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10" name="Shape 7">
            <a:extLst>
              <a:ext uri="{FF2B5EF4-FFF2-40B4-BE49-F238E27FC236}">
                <a16:creationId xmlns:a16="http://schemas.microsoft.com/office/drawing/2014/main" id="{AA602A2C-5FBE-4043-FFE4-2A0B0F950DFB}"/>
              </a:ext>
            </a:extLst>
          </p:cNvPr>
          <p:cNvSpPr/>
          <p:nvPr/>
        </p:nvSpPr>
        <p:spPr>
          <a:xfrm>
            <a:off x="115283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AA2BAD9A-6D06-D194-7F14-306DE0D6DA49}"/>
              </a:ext>
            </a:extLst>
          </p:cNvPr>
          <p:cNvSpPr/>
          <p:nvPr/>
        </p:nvSpPr>
        <p:spPr>
          <a:xfrm>
            <a:off x="188435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5015AD37-A65F-F50F-5278-4A5C3E079CC3}"/>
              </a:ext>
            </a:extLst>
          </p:cNvPr>
          <p:cNvSpPr/>
          <p:nvPr/>
        </p:nvSpPr>
        <p:spPr>
          <a:xfrm>
            <a:off x="1678815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49FD0E5A-2940-9A77-4DAC-4DE9667899DE}"/>
              </a:ext>
            </a:extLst>
          </p:cNvPr>
          <p:cNvSpPr/>
          <p:nvPr/>
        </p:nvSpPr>
        <p:spPr>
          <a:xfrm>
            <a:off x="159313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9330AE4C-2179-ECB7-FFE6-77B5761350BB}"/>
              </a:ext>
            </a:extLst>
          </p:cNvPr>
          <p:cNvSpPr/>
          <p:nvPr/>
        </p:nvSpPr>
        <p:spPr>
          <a:xfrm>
            <a:off x="3225377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5F5CB2D7-09ED-526F-75B9-8C78C7022E98}"/>
              </a:ext>
            </a:extLst>
          </p:cNvPr>
          <p:cNvSpPr/>
          <p:nvPr/>
        </p:nvSpPr>
        <p:spPr>
          <a:xfrm>
            <a:off x="3298528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AB966849-599C-187E-BD72-BC4071775D9D}"/>
              </a:ext>
            </a:extLst>
          </p:cNvPr>
          <p:cNvSpPr/>
          <p:nvPr/>
        </p:nvSpPr>
        <p:spPr>
          <a:xfrm>
            <a:off x="502088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19">
            <a:extLst>
              <a:ext uri="{FF2B5EF4-FFF2-40B4-BE49-F238E27FC236}">
                <a16:creationId xmlns:a16="http://schemas.microsoft.com/office/drawing/2014/main" id="{49D95AD7-3222-AF7C-7702-8B30D017C273}"/>
              </a:ext>
            </a:extLst>
          </p:cNvPr>
          <p:cNvSpPr/>
          <p:nvPr/>
        </p:nvSpPr>
        <p:spPr>
          <a:xfrm>
            <a:off x="6439692" y="508406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AEAB8103-39C6-907D-4776-462F3AC66554}"/>
              </a:ext>
            </a:extLst>
          </p:cNvPr>
          <p:cNvSpPr/>
          <p:nvPr/>
        </p:nvSpPr>
        <p:spPr>
          <a:xfrm>
            <a:off x="6710849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hape 22">
            <a:extLst>
              <a:ext uri="{FF2B5EF4-FFF2-40B4-BE49-F238E27FC236}">
                <a16:creationId xmlns:a16="http://schemas.microsoft.com/office/drawing/2014/main" id="{CEA2B103-5E23-BE7E-33E1-7E0893B768C9}"/>
              </a:ext>
            </a:extLst>
          </p:cNvPr>
          <p:cNvSpPr/>
          <p:nvPr/>
        </p:nvSpPr>
        <p:spPr>
          <a:xfrm>
            <a:off x="8018897" y="5084064"/>
            <a:ext cx="1331553" cy="950976"/>
          </a:xfrm>
          <a:prstGeom prst="rect">
            <a:avLst/>
          </a:prstGeom>
          <a:solidFill>
            <a:srgbClr val="FFF0F0"/>
          </a:solidFill>
          <a:ln w="12700">
            <a:solidFill>
              <a:srgbClr val="FFCDD2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23">
            <a:extLst>
              <a:ext uri="{FF2B5EF4-FFF2-40B4-BE49-F238E27FC236}">
                <a16:creationId xmlns:a16="http://schemas.microsoft.com/office/drawing/2014/main" id="{78BABA3C-01AD-AFF9-8CFE-39431D344647}"/>
              </a:ext>
            </a:extLst>
          </p:cNvPr>
          <p:cNvSpPr/>
          <p:nvPr/>
        </p:nvSpPr>
        <p:spPr>
          <a:xfrm>
            <a:off x="8147955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3DAB9A1-2D22-EB5C-EA9C-18D3991F7140}"/>
              </a:ext>
            </a:extLst>
          </p:cNvPr>
          <p:cNvSpPr txBox="1"/>
          <p:nvPr/>
        </p:nvSpPr>
        <p:spPr>
          <a:xfrm>
            <a:off x="115283" y="262193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3600" dirty="0">
                <a:solidFill>
                  <a:srgbClr val="002060"/>
                </a:solidFill>
                <a:latin typeface="Arial Black" panose="020B0A04020102020204" pitchFamily="34" charset="0"/>
              </a:rPr>
              <a:t>Detalle De Indicadores  ·  2/11</a:t>
            </a:r>
          </a:p>
        </p:txBody>
      </p:sp>
      <p:pic>
        <p:nvPicPr>
          <p:cNvPr id="37" name="Image 1" descr="/home/claude/charts_retail/s08_group01.png">
            <a:extLst>
              <a:ext uri="{FF2B5EF4-FFF2-40B4-BE49-F238E27FC236}">
                <a16:creationId xmlns:a16="http://schemas.microsoft.com/office/drawing/2014/main" id="{FFDDACFE-9C9A-4A7E-DD4A-253EEA6C9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35" y="1261949"/>
            <a:ext cx="9446258" cy="3429658"/>
          </a:xfrm>
          <a:prstGeom prst="rect">
            <a:avLst/>
          </a:prstGeom>
        </p:spPr>
      </p:pic>
      <p:sp>
        <p:nvSpPr>
          <p:cNvPr id="38" name="Text 3">
            <a:extLst>
              <a:ext uri="{FF2B5EF4-FFF2-40B4-BE49-F238E27FC236}">
                <a16:creationId xmlns:a16="http://schemas.microsoft.com/office/drawing/2014/main" id="{31542121-FA1C-D1E7-8541-9BADC23F326C}"/>
              </a:ext>
            </a:extLst>
          </p:cNvPr>
          <p:cNvSpPr/>
          <p:nvPr/>
        </p:nvSpPr>
        <p:spPr>
          <a:xfrm>
            <a:off x="426720" y="877824"/>
            <a:ext cx="97536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Retail incl. Food Se  ·  Beer, Wine &amp; Liquor  ·  Clothing &amp; Accessories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 9">
            <a:extLst>
              <a:ext uri="{FF2B5EF4-FFF2-40B4-BE49-F238E27FC236}">
                <a16:creationId xmlns:a16="http://schemas.microsoft.com/office/drawing/2014/main" id="{C586D847-D5E5-A767-66C3-21AC64156A04}"/>
              </a:ext>
            </a:extLst>
          </p:cNvPr>
          <p:cNvSpPr/>
          <p:nvPr/>
        </p:nvSpPr>
        <p:spPr>
          <a:xfrm>
            <a:off x="268224" y="540105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752.06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 12">
            <a:extLst>
              <a:ext uri="{FF2B5EF4-FFF2-40B4-BE49-F238E27FC236}">
                <a16:creationId xmlns:a16="http://schemas.microsoft.com/office/drawing/2014/main" id="{7A349F19-5612-134D-FADA-2D9AC28BFB52}"/>
              </a:ext>
            </a:extLst>
          </p:cNvPr>
          <p:cNvSpPr/>
          <p:nvPr/>
        </p:nvSpPr>
        <p:spPr>
          <a:xfrm>
            <a:off x="1941873" y="5409184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+4.0%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 15">
            <a:extLst>
              <a:ext uri="{FF2B5EF4-FFF2-40B4-BE49-F238E27FC236}">
                <a16:creationId xmlns:a16="http://schemas.microsoft.com/office/drawing/2014/main" id="{5552C448-B805-BEDE-D31C-6366A3F4C0AA}"/>
              </a:ext>
            </a:extLst>
          </p:cNvPr>
          <p:cNvSpPr/>
          <p:nvPr/>
        </p:nvSpPr>
        <p:spPr>
          <a:xfrm>
            <a:off x="3539744" y="541121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5.03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 18">
            <a:extLst>
              <a:ext uri="{FF2B5EF4-FFF2-40B4-BE49-F238E27FC236}">
                <a16:creationId xmlns:a16="http://schemas.microsoft.com/office/drawing/2014/main" id="{CD31ADF3-C709-F47A-98B0-6196B461BA3A}"/>
              </a:ext>
            </a:extLst>
          </p:cNvPr>
          <p:cNvSpPr/>
          <p:nvPr/>
        </p:nvSpPr>
        <p:spPr>
          <a:xfrm>
            <a:off x="5041610" y="539597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C62828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-0.1%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 21">
            <a:extLst>
              <a:ext uri="{FF2B5EF4-FFF2-40B4-BE49-F238E27FC236}">
                <a16:creationId xmlns:a16="http://schemas.microsoft.com/office/drawing/2014/main" id="{963385B9-5D74-DF97-A1EC-85E85812A606}"/>
              </a:ext>
            </a:extLst>
          </p:cNvPr>
          <p:cNvSpPr/>
          <p:nvPr/>
        </p:nvSpPr>
        <p:spPr>
          <a:xfrm>
            <a:off x="6805386" y="540105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22.44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 24">
            <a:extLst>
              <a:ext uri="{FF2B5EF4-FFF2-40B4-BE49-F238E27FC236}">
                <a16:creationId xmlns:a16="http://schemas.microsoft.com/office/drawing/2014/main" id="{0EFA9CFC-7ECB-4680-1BB9-780E0F8B6498}"/>
              </a:ext>
            </a:extLst>
          </p:cNvPr>
          <p:cNvSpPr/>
          <p:nvPr/>
        </p:nvSpPr>
        <p:spPr>
          <a:xfrm>
            <a:off x="8220566" y="540207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+8.7%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970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91FC0-C977-E2EF-461C-6B208ECBD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AE9AFFAE-0612-2330-253C-AE1EA354D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10" name="Shape 7">
            <a:extLst>
              <a:ext uri="{FF2B5EF4-FFF2-40B4-BE49-F238E27FC236}">
                <a16:creationId xmlns:a16="http://schemas.microsoft.com/office/drawing/2014/main" id="{944FFEE1-3B94-CC9C-5C32-AAE9A3E6D53E}"/>
              </a:ext>
            </a:extLst>
          </p:cNvPr>
          <p:cNvSpPr/>
          <p:nvPr/>
        </p:nvSpPr>
        <p:spPr>
          <a:xfrm>
            <a:off x="115283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D2E518F6-E8AE-C61D-AAC1-0ABCADF094B0}"/>
              </a:ext>
            </a:extLst>
          </p:cNvPr>
          <p:cNvSpPr/>
          <p:nvPr/>
        </p:nvSpPr>
        <p:spPr>
          <a:xfrm>
            <a:off x="188435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B70F42C3-6F84-82F0-8052-17D0C3D01BA6}"/>
              </a:ext>
            </a:extLst>
          </p:cNvPr>
          <p:cNvSpPr/>
          <p:nvPr/>
        </p:nvSpPr>
        <p:spPr>
          <a:xfrm>
            <a:off x="1678815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E3D1486A-33B2-C0D8-497E-B1A77F842F17}"/>
              </a:ext>
            </a:extLst>
          </p:cNvPr>
          <p:cNvSpPr/>
          <p:nvPr/>
        </p:nvSpPr>
        <p:spPr>
          <a:xfrm>
            <a:off x="159313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28F0966D-A061-98BD-0A1B-4A93A8E624AC}"/>
              </a:ext>
            </a:extLst>
          </p:cNvPr>
          <p:cNvSpPr/>
          <p:nvPr/>
        </p:nvSpPr>
        <p:spPr>
          <a:xfrm>
            <a:off x="3225377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F749D3D5-E3D6-D35D-9CF6-2E36185F2BB8}"/>
              </a:ext>
            </a:extLst>
          </p:cNvPr>
          <p:cNvSpPr/>
          <p:nvPr/>
        </p:nvSpPr>
        <p:spPr>
          <a:xfrm>
            <a:off x="3298528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16">
            <a:extLst>
              <a:ext uri="{FF2B5EF4-FFF2-40B4-BE49-F238E27FC236}">
                <a16:creationId xmlns:a16="http://schemas.microsoft.com/office/drawing/2014/main" id="{E02D2718-5794-363C-F870-D7DF9C7A8ABC}"/>
              </a:ext>
            </a:extLst>
          </p:cNvPr>
          <p:cNvSpPr/>
          <p:nvPr/>
        </p:nvSpPr>
        <p:spPr>
          <a:xfrm>
            <a:off x="4860487" y="508406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7C9A7098-7D69-0A7C-CD15-195B50034C9E}"/>
              </a:ext>
            </a:extLst>
          </p:cNvPr>
          <p:cNvSpPr/>
          <p:nvPr/>
        </p:nvSpPr>
        <p:spPr>
          <a:xfrm>
            <a:off x="502088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19">
            <a:extLst>
              <a:ext uri="{FF2B5EF4-FFF2-40B4-BE49-F238E27FC236}">
                <a16:creationId xmlns:a16="http://schemas.microsoft.com/office/drawing/2014/main" id="{206988B4-367C-B075-C8C7-5EFBAD701A85}"/>
              </a:ext>
            </a:extLst>
          </p:cNvPr>
          <p:cNvSpPr/>
          <p:nvPr/>
        </p:nvSpPr>
        <p:spPr>
          <a:xfrm>
            <a:off x="6439692" y="508406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447C084B-2509-F0FB-56E9-47E655EE8785}"/>
              </a:ext>
            </a:extLst>
          </p:cNvPr>
          <p:cNvSpPr/>
          <p:nvPr/>
        </p:nvSpPr>
        <p:spPr>
          <a:xfrm>
            <a:off x="6710849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hape 22">
            <a:extLst>
              <a:ext uri="{FF2B5EF4-FFF2-40B4-BE49-F238E27FC236}">
                <a16:creationId xmlns:a16="http://schemas.microsoft.com/office/drawing/2014/main" id="{306806D2-FA8B-70BA-D165-2F55961C9974}"/>
              </a:ext>
            </a:extLst>
          </p:cNvPr>
          <p:cNvSpPr/>
          <p:nvPr/>
        </p:nvSpPr>
        <p:spPr>
          <a:xfrm>
            <a:off x="8018897" y="5084064"/>
            <a:ext cx="1331553" cy="950976"/>
          </a:xfrm>
          <a:prstGeom prst="rect">
            <a:avLst/>
          </a:prstGeom>
          <a:solidFill>
            <a:srgbClr val="FFF0F0"/>
          </a:solidFill>
          <a:ln w="12700">
            <a:solidFill>
              <a:srgbClr val="FFCDD2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23">
            <a:extLst>
              <a:ext uri="{FF2B5EF4-FFF2-40B4-BE49-F238E27FC236}">
                <a16:creationId xmlns:a16="http://schemas.microsoft.com/office/drawing/2014/main" id="{2031FC54-BA6F-838B-78C4-90B024AA4FEC}"/>
              </a:ext>
            </a:extLst>
          </p:cNvPr>
          <p:cNvSpPr/>
          <p:nvPr/>
        </p:nvSpPr>
        <p:spPr>
          <a:xfrm>
            <a:off x="8147955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362A66B-15B5-DC5A-2937-B03117FFE6C8}"/>
              </a:ext>
            </a:extLst>
          </p:cNvPr>
          <p:cNvSpPr txBox="1"/>
          <p:nvPr/>
        </p:nvSpPr>
        <p:spPr>
          <a:xfrm>
            <a:off x="115283" y="262193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3600" dirty="0">
                <a:solidFill>
                  <a:srgbClr val="002060"/>
                </a:solidFill>
                <a:latin typeface="Arial Black" panose="020B0A04020102020204" pitchFamily="34" charset="0"/>
              </a:rPr>
              <a:t>Detalle De Indicadores  ·  4/11</a:t>
            </a:r>
          </a:p>
        </p:txBody>
      </p:sp>
      <p:sp>
        <p:nvSpPr>
          <p:cNvPr id="2" name="Text 3">
            <a:extLst>
              <a:ext uri="{FF2B5EF4-FFF2-40B4-BE49-F238E27FC236}">
                <a16:creationId xmlns:a16="http://schemas.microsoft.com/office/drawing/2014/main" id="{E54121F4-86D7-5DCE-645D-6E0F93241411}"/>
              </a:ext>
            </a:extLst>
          </p:cNvPr>
          <p:cNvSpPr/>
          <p:nvPr/>
        </p:nvSpPr>
        <p:spPr>
          <a:xfrm>
            <a:off x="426720" y="877824"/>
            <a:ext cx="97536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Restaurants &amp; Eating  ·  Building Materials  ·  Gasoline Stations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Image 1" descr="/home/claude/charts_retail/s10_group03.png">
            <a:extLst>
              <a:ext uri="{FF2B5EF4-FFF2-40B4-BE49-F238E27FC236}">
                <a16:creationId xmlns:a16="http://schemas.microsoft.com/office/drawing/2014/main" id="{99EB72C7-EC8D-3B07-8E62-767704128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35" y="1138936"/>
            <a:ext cx="9446258" cy="3429658"/>
          </a:xfrm>
          <a:prstGeom prst="rect">
            <a:avLst/>
          </a:prstGeom>
        </p:spPr>
      </p:pic>
      <p:sp>
        <p:nvSpPr>
          <p:cNvPr id="4" name="Text 9">
            <a:extLst>
              <a:ext uri="{FF2B5EF4-FFF2-40B4-BE49-F238E27FC236}">
                <a16:creationId xmlns:a16="http://schemas.microsoft.com/office/drawing/2014/main" id="{2660AF15-6018-E762-9D3D-F3E084DE3319}"/>
              </a:ext>
            </a:extLst>
          </p:cNvPr>
          <p:cNvSpPr/>
          <p:nvPr/>
        </p:nvSpPr>
        <p:spPr>
          <a:xfrm>
            <a:off x="218399" y="543763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82.45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12">
            <a:extLst>
              <a:ext uri="{FF2B5EF4-FFF2-40B4-BE49-F238E27FC236}">
                <a16:creationId xmlns:a16="http://schemas.microsoft.com/office/drawing/2014/main" id="{2E0EFC8E-73FB-894B-E2EF-F7E04E635561}"/>
              </a:ext>
            </a:extLst>
          </p:cNvPr>
          <p:cNvSpPr/>
          <p:nvPr/>
        </p:nvSpPr>
        <p:spPr>
          <a:xfrm>
            <a:off x="1952211" y="543763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+5.4%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15">
            <a:extLst>
              <a:ext uri="{FF2B5EF4-FFF2-40B4-BE49-F238E27FC236}">
                <a16:creationId xmlns:a16="http://schemas.microsoft.com/office/drawing/2014/main" id="{26134883-91E9-70A5-7172-4299BF8C9313}"/>
              </a:ext>
            </a:extLst>
          </p:cNvPr>
          <p:cNvSpPr/>
          <p:nvPr/>
        </p:nvSpPr>
        <p:spPr>
          <a:xfrm>
            <a:off x="3539744" y="543763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41.31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18">
            <a:extLst>
              <a:ext uri="{FF2B5EF4-FFF2-40B4-BE49-F238E27FC236}">
                <a16:creationId xmlns:a16="http://schemas.microsoft.com/office/drawing/2014/main" id="{E45243EA-92A3-4150-1AA8-98F81AD69817}"/>
              </a:ext>
            </a:extLst>
          </p:cNvPr>
          <p:cNvSpPr/>
          <p:nvPr/>
        </p:nvSpPr>
        <p:spPr>
          <a:xfrm>
            <a:off x="5090687" y="544372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+4.1%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21">
            <a:extLst>
              <a:ext uri="{FF2B5EF4-FFF2-40B4-BE49-F238E27FC236}">
                <a16:creationId xmlns:a16="http://schemas.microsoft.com/office/drawing/2014/main" id="{0816FC7B-673D-72A7-9E74-6B9BCD013BC5}"/>
              </a:ext>
            </a:extLst>
          </p:cNvPr>
          <p:cNvSpPr/>
          <p:nvPr/>
        </p:nvSpPr>
        <p:spPr>
          <a:xfrm>
            <a:off x="6805461" y="544677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45.12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24">
            <a:extLst>
              <a:ext uri="{FF2B5EF4-FFF2-40B4-BE49-F238E27FC236}">
                <a16:creationId xmlns:a16="http://schemas.microsoft.com/office/drawing/2014/main" id="{63061ECD-924A-9B9C-3D06-0086BD603E29}"/>
              </a:ext>
            </a:extLst>
          </p:cNvPr>
          <p:cNvSpPr/>
          <p:nvPr/>
        </p:nvSpPr>
        <p:spPr>
          <a:xfrm>
            <a:off x="8277013" y="543763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C62828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-0.5%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027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CA9C1-42FE-96E9-B2FA-F33CC5C7E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19">
            <a:extLst>
              <a:ext uri="{FF2B5EF4-FFF2-40B4-BE49-F238E27FC236}">
                <a16:creationId xmlns:a16="http://schemas.microsoft.com/office/drawing/2014/main" id="{72CC7393-4687-5244-E83A-1D88BBCFD2F9}"/>
              </a:ext>
            </a:extLst>
          </p:cNvPr>
          <p:cNvSpPr/>
          <p:nvPr/>
        </p:nvSpPr>
        <p:spPr>
          <a:xfrm>
            <a:off x="8018897" y="508095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7C4FF64-B3B4-45A7-4B1A-5A7B58ED47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10" name="Shape 7">
            <a:extLst>
              <a:ext uri="{FF2B5EF4-FFF2-40B4-BE49-F238E27FC236}">
                <a16:creationId xmlns:a16="http://schemas.microsoft.com/office/drawing/2014/main" id="{CD28786D-14C5-DFC7-4680-80DCC4BF50EB}"/>
              </a:ext>
            </a:extLst>
          </p:cNvPr>
          <p:cNvSpPr/>
          <p:nvPr/>
        </p:nvSpPr>
        <p:spPr>
          <a:xfrm>
            <a:off x="115283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14EB2DDD-60D0-111D-1E9C-842986FA2DC7}"/>
              </a:ext>
            </a:extLst>
          </p:cNvPr>
          <p:cNvSpPr/>
          <p:nvPr/>
        </p:nvSpPr>
        <p:spPr>
          <a:xfrm>
            <a:off x="188435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D75A8FD8-B41F-C54F-9D34-84E1CBF80DB1}"/>
              </a:ext>
            </a:extLst>
          </p:cNvPr>
          <p:cNvSpPr/>
          <p:nvPr/>
        </p:nvSpPr>
        <p:spPr>
          <a:xfrm>
            <a:off x="1678815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53BD1475-351C-2813-8998-8F3DF66F08DB}"/>
              </a:ext>
            </a:extLst>
          </p:cNvPr>
          <p:cNvSpPr/>
          <p:nvPr/>
        </p:nvSpPr>
        <p:spPr>
          <a:xfrm>
            <a:off x="159313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F8F0E760-76DE-98A1-B00C-5A1B09CCF915}"/>
              </a:ext>
            </a:extLst>
          </p:cNvPr>
          <p:cNvSpPr/>
          <p:nvPr/>
        </p:nvSpPr>
        <p:spPr>
          <a:xfrm>
            <a:off x="3225377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427D6A57-2141-6113-644D-ABCE5EA68802}"/>
              </a:ext>
            </a:extLst>
          </p:cNvPr>
          <p:cNvSpPr/>
          <p:nvPr/>
        </p:nvSpPr>
        <p:spPr>
          <a:xfrm>
            <a:off x="3298528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16">
            <a:extLst>
              <a:ext uri="{FF2B5EF4-FFF2-40B4-BE49-F238E27FC236}">
                <a16:creationId xmlns:a16="http://schemas.microsoft.com/office/drawing/2014/main" id="{7B507EDB-CDA8-6626-F27B-465E42F03C7E}"/>
              </a:ext>
            </a:extLst>
          </p:cNvPr>
          <p:cNvSpPr/>
          <p:nvPr/>
        </p:nvSpPr>
        <p:spPr>
          <a:xfrm>
            <a:off x="4860487" y="508406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8E7F91D5-ECB2-DBB3-6C97-CD6CD77D3175}"/>
              </a:ext>
            </a:extLst>
          </p:cNvPr>
          <p:cNvSpPr/>
          <p:nvPr/>
        </p:nvSpPr>
        <p:spPr>
          <a:xfrm>
            <a:off x="502088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19">
            <a:extLst>
              <a:ext uri="{FF2B5EF4-FFF2-40B4-BE49-F238E27FC236}">
                <a16:creationId xmlns:a16="http://schemas.microsoft.com/office/drawing/2014/main" id="{FC7848C5-819A-900D-A971-739FAFC2A03B}"/>
              </a:ext>
            </a:extLst>
          </p:cNvPr>
          <p:cNvSpPr/>
          <p:nvPr/>
        </p:nvSpPr>
        <p:spPr>
          <a:xfrm>
            <a:off x="6439692" y="508406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AD209FE1-5EAD-6384-50EE-0A960956871E}"/>
              </a:ext>
            </a:extLst>
          </p:cNvPr>
          <p:cNvSpPr/>
          <p:nvPr/>
        </p:nvSpPr>
        <p:spPr>
          <a:xfrm>
            <a:off x="6710849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23">
            <a:extLst>
              <a:ext uri="{FF2B5EF4-FFF2-40B4-BE49-F238E27FC236}">
                <a16:creationId xmlns:a16="http://schemas.microsoft.com/office/drawing/2014/main" id="{20707DD0-829A-93DE-36C3-63866CF8397D}"/>
              </a:ext>
            </a:extLst>
          </p:cNvPr>
          <p:cNvSpPr/>
          <p:nvPr/>
        </p:nvSpPr>
        <p:spPr>
          <a:xfrm>
            <a:off x="8147955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0EB99CB-3F7E-3A38-CFB6-7335968B10FC}"/>
              </a:ext>
            </a:extLst>
          </p:cNvPr>
          <p:cNvSpPr txBox="1"/>
          <p:nvPr/>
        </p:nvSpPr>
        <p:spPr>
          <a:xfrm>
            <a:off x="115283" y="262193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3600" dirty="0">
                <a:solidFill>
                  <a:srgbClr val="002060"/>
                </a:solidFill>
                <a:latin typeface="Arial Black" panose="020B0A04020102020204" pitchFamily="34" charset="0"/>
              </a:rPr>
              <a:t>Detalle De Indicadores  ·  5/11</a:t>
            </a:r>
          </a:p>
        </p:txBody>
      </p:sp>
      <p:pic>
        <p:nvPicPr>
          <p:cNvPr id="3" name="Image 1" descr="/home/claude/charts_retail/s11_group04.png">
            <a:extLst>
              <a:ext uri="{FF2B5EF4-FFF2-40B4-BE49-F238E27FC236}">
                <a16:creationId xmlns:a16="http://schemas.microsoft.com/office/drawing/2014/main" id="{E7220A29-4A99-D9FD-2F7B-05AEEF2BF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02" y="1204910"/>
            <a:ext cx="9415237" cy="3418395"/>
          </a:xfrm>
          <a:prstGeom prst="rect">
            <a:avLst/>
          </a:prstGeom>
        </p:spPr>
      </p:pic>
      <p:sp>
        <p:nvSpPr>
          <p:cNvPr id="12" name="Text 9">
            <a:extLst>
              <a:ext uri="{FF2B5EF4-FFF2-40B4-BE49-F238E27FC236}">
                <a16:creationId xmlns:a16="http://schemas.microsoft.com/office/drawing/2014/main" id="{6B322F17-6C45-3901-7D0D-66BC0A54A955}"/>
              </a:ext>
            </a:extLst>
          </p:cNvPr>
          <p:cNvSpPr/>
          <p:nvPr/>
        </p:nvSpPr>
        <p:spPr>
          <a:xfrm>
            <a:off x="176294" y="547420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3.85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4BF5B410-03F6-F264-69F2-6D22F34348DF}"/>
              </a:ext>
            </a:extLst>
          </p:cNvPr>
          <p:cNvSpPr/>
          <p:nvPr/>
        </p:nvSpPr>
        <p:spPr>
          <a:xfrm>
            <a:off x="1895908" y="543153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+6.6%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23090DA0-DACE-65A2-C35E-D3CEC5B74F5C}"/>
              </a:ext>
            </a:extLst>
          </p:cNvPr>
          <p:cNvSpPr/>
          <p:nvPr/>
        </p:nvSpPr>
        <p:spPr>
          <a:xfrm>
            <a:off x="3553587" y="547420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126.24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0C06C9F3-8B37-86FD-45C1-B92319C6A407}"/>
              </a:ext>
            </a:extLst>
          </p:cNvPr>
          <p:cNvSpPr/>
          <p:nvPr/>
        </p:nvSpPr>
        <p:spPr>
          <a:xfrm>
            <a:off x="5062304" y="544372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+8.6%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21">
            <a:extLst>
              <a:ext uri="{FF2B5EF4-FFF2-40B4-BE49-F238E27FC236}">
                <a16:creationId xmlns:a16="http://schemas.microsoft.com/office/drawing/2014/main" id="{B058F18A-4ABD-05BB-E0DB-CCDD69E2BD48}"/>
              </a:ext>
            </a:extLst>
          </p:cNvPr>
          <p:cNvSpPr/>
          <p:nvPr/>
        </p:nvSpPr>
        <p:spPr>
          <a:xfrm>
            <a:off x="6763356" y="544372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96.72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24">
            <a:extLst>
              <a:ext uri="{FF2B5EF4-FFF2-40B4-BE49-F238E27FC236}">
                <a16:creationId xmlns:a16="http://schemas.microsoft.com/office/drawing/2014/main" id="{F33D7C17-F157-8566-03D4-905A6DB89F25}"/>
              </a:ext>
            </a:extLst>
          </p:cNvPr>
          <p:cNvSpPr/>
          <p:nvPr/>
        </p:nvSpPr>
        <p:spPr>
          <a:xfrm>
            <a:off x="8147955" y="543153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+2.1%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E71FD6FC-65AE-5AC7-FCBE-719A5EA92522}"/>
              </a:ext>
            </a:extLst>
          </p:cNvPr>
          <p:cNvSpPr/>
          <p:nvPr/>
        </p:nvSpPr>
        <p:spPr>
          <a:xfrm>
            <a:off x="426720" y="877824"/>
            <a:ext cx="97536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Sporting Goods  ·  E-Commerce &amp; Mail-Or  ·  New Car Dealers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64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BEBAD5-A3D0-19D4-6915-D79D92F37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028" y="1939045"/>
            <a:ext cx="11685972" cy="2217907"/>
          </a:xfrm>
        </p:spPr>
        <p:txBody>
          <a:bodyPr anchor="t" anchorCtr="0">
            <a:noAutofit/>
          </a:bodyPr>
          <a:lstStyle/>
          <a:p>
            <a:r>
              <a:rPr lang="es-ES" sz="50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Latinoamerica</a:t>
            </a:r>
            <a:r>
              <a:rPr lang="es-ES" sz="5000" b="1" dirty="0">
                <a:solidFill>
                  <a:srgbClr val="002060"/>
                </a:solidFill>
                <a:latin typeface="Arial Black" panose="020B0A04020102020204" pitchFamily="34" charset="0"/>
              </a:rPr>
              <a:t> Y Las Prospección 2026 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4019ECE-59DA-2512-4647-D1D9CD175DE0}"/>
              </a:ext>
            </a:extLst>
          </p:cNvPr>
          <p:cNvSpPr txBox="1">
            <a:spLocks/>
          </p:cNvSpPr>
          <p:nvPr/>
        </p:nvSpPr>
        <p:spPr>
          <a:xfrm>
            <a:off x="253014" y="4027250"/>
            <a:ext cx="8239233" cy="21109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 Black" panose="020B0A04020102020204" pitchFamily="34" charset="0"/>
              </a:rPr>
              <a:t>Paulo de Leon</a:t>
            </a:r>
          </a:p>
          <a:p>
            <a:pPr algn="l"/>
            <a:r>
              <a:rPr lang="en-US" sz="3600" b="1" dirty="0">
                <a:latin typeface="Arial Black" panose="020B0A04020102020204" pitchFamily="34" charset="0"/>
              </a:rPr>
              <a:t>Ca-Bi</a:t>
            </a:r>
          </a:p>
          <a:p>
            <a:pPr algn="l"/>
            <a:r>
              <a:rPr lang="en-US" sz="3600" b="1" dirty="0">
                <a:latin typeface="Arial Black" panose="020B0A04020102020204" pitchFamily="34" charset="0"/>
                <a:hlinkClick r:id="rId2"/>
              </a:rPr>
              <a:t>paulodeleon@ca-bi.com</a:t>
            </a:r>
            <a:endParaRPr lang="en-US" sz="3600" b="1" dirty="0">
              <a:latin typeface="Arial Black" panose="020B0A04020102020204" pitchFamily="34" charset="0"/>
            </a:endParaRPr>
          </a:p>
          <a:p>
            <a:pPr algn="l"/>
            <a:endParaRPr lang="en-US" sz="3600" b="1" dirty="0">
              <a:latin typeface="Arial Black" panose="020B0A04020102020204" pitchFamily="34" charset="0"/>
            </a:endParaRPr>
          </a:p>
          <a:p>
            <a:pPr algn="l"/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5CB38F-7413-DC16-60D4-F53612D35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9BF5AD9-88C6-2CE9-6264-896FDB8D5A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6028" y="2357121"/>
            <a:ext cx="1594300" cy="1492144"/>
          </a:xfrm>
          <a:custGeom>
            <a:avLst/>
            <a:gdLst>
              <a:gd name="connsiteX0" fmla="*/ 353546 w 707092"/>
              <a:gd name="connsiteY0" fmla="*/ 0 h 707092"/>
              <a:gd name="connsiteX1" fmla="*/ 707092 w 707092"/>
              <a:gd name="connsiteY1" fmla="*/ 353546 h 707092"/>
              <a:gd name="connsiteX2" fmla="*/ 353546 w 707092"/>
              <a:gd name="connsiteY2" fmla="*/ 707092 h 707092"/>
              <a:gd name="connsiteX3" fmla="*/ 0 w 707092"/>
              <a:gd name="connsiteY3" fmla="*/ 353546 h 707092"/>
              <a:gd name="connsiteX4" fmla="*/ 353546 w 707092"/>
              <a:gd name="connsiteY4" fmla="*/ 0 h 70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092" h="707092">
                <a:moveTo>
                  <a:pt x="353546" y="0"/>
                </a:moveTo>
                <a:cubicBezTo>
                  <a:pt x="548804" y="0"/>
                  <a:pt x="707092" y="158288"/>
                  <a:pt x="707092" y="353546"/>
                </a:cubicBezTo>
                <a:cubicBezTo>
                  <a:pt x="707092" y="548804"/>
                  <a:pt x="548804" y="707092"/>
                  <a:pt x="353546" y="707092"/>
                </a:cubicBezTo>
                <a:cubicBezTo>
                  <a:pt x="158288" y="707092"/>
                  <a:pt x="0" y="548804"/>
                  <a:pt x="0" y="353546"/>
                </a:cubicBezTo>
                <a:cubicBezTo>
                  <a:pt x="0" y="158288"/>
                  <a:pt x="158288" y="0"/>
                  <a:pt x="353546" y="0"/>
                </a:cubicBezTo>
                <a:close/>
              </a:path>
            </a:pathLst>
          </a:custGeom>
          <a:ln w="28575">
            <a:solidFill>
              <a:srgbClr val="9F0087"/>
            </a:solidFill>
          </a:ln>
        </p:spPr>
      </p:pic>
    </p:spTree>
    <p:extLst>
      <p:ext uri="{BB962C8B-B14F-4D97-AF65-F5344CB8AC3E}">
        <p14:creationId xmlns:p14="http://schemas.microsoft.com/office/powerpoint/2010/main" val="2222491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37248-7BB1-81B9-A583-713269C22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2">
            <a:extLst>
              <a:ext uri="{FF2B5EF4-FFF2-40B4-BE49-F238E27FC236}">
                <a16:creationId xmlns:a16="http://schemas.microsoft.com/office/drawing/2014/main" id="{BCEFFA16-F93C-7CB5-6CCB-05BDEE15AF7C}"/>
              </a:ext>
            </a:extLst>
          </p:cNvPr>
          <p:cNvSpPr/>
          <p:nvPr/>
        </p:nvSpPr>
        <p:spPr>
          <a:xfrm>
            <a:off x="4847792" y="5097018"/>
            <a:ext cx="1331553" cy="950976"/>
          </a:xfrm>
          <a:prstGeom prst="rect">
            <a:avLst/>
          </a:prstGeom>
          <a:solidFill>
            <a:srgbClr val="FFF0F0"/>
          </a:solidFill>
          <a:ln w="12700">
            <a:solidFill>
              <a:srgbClr val="FFCDD2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0E6C78D-5949-CD18-34A0-FEA289B9CD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10" name="Shape 7">
            <a:extLst>
              <a:ext uri="{FF2B5EF4-FFF2-40B4-BE49-F238E27FC236}">
                <a16:creationId xmlns:a16="http://schemas.microsoft.com/office/drawing/2014/main" id="{EE1E5483-938E-6217-BD3D-A157DBD1F462}"/>
              </a:ext>
            </a:extLst>
          </p:cNvPr>
          <p:cNvSpPr/>
          <p:nvPr/>
        </p:nvSpPr>
        <p:spPr>
          <a:xfrm>
            <a:off x="115283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2D620551-7445-C607-30D6-789FB6896CEB}"/>
              </a:ext>
            </a:extLst>
          </p:cNvPr>
          <p:cNvSpPr/>
          <p:nvPr/>
        </p:nvSpPr>
        <p:spPr>
          <a:xfrm>
            <a:off x="188435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C0040A36-8F84-8716-A857-C67E2B3659F5}"/>
              </a:ext>
            </a:extLst>
          </p:cNvPr>
          <p:cNvSpPr/>
          <p:nvPr/>
        </p:nvSpPr>
        <p:spPr>
          <a:xfrm>
            <a:off x="1678815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8CE148ED-44A3-38A6-B6E0-F83698490F30}"/>
              </a:ext>
            </a:extLst>
          </p:cNvPr>
          <p:cNvSpPr/>
          <p:nvPr/>
        </p:nvSpPr>
        <p:spPr>
          <a:xfrm>
            <a:off x="159313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BB933B69-EB62-4619-8B32-319F2EA71336}"/>
              </a:ext>
            </a:extLst>
          </p:cNvPr>
          <p:cNvSpPr/>
          <p:nvPr/>
        </p:nvSpPr>
        <p:spPr>
          <a:xfrm>
            <a:off x="3225377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716A719E-7AF8-3C94-4F9A-E3D84854C727}"/>
              </a:ext>
            </a:extLst>
          </p:cNvPr>
          <p:cNvSpPr/>
          <p:nvPr/>
        </p:nvSpPr>
        <p:spPr>
          <a:xfrm>
            <a:off x="3298528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16">
            <a:extLst>
              <a:ext uri="{FF2B5EF4-FFF2-40B4-BE49-F238E27FC236}">
                <a16:creationId xmlns:a16="http://schemas.microsoft.com/office/drawing/2014/main" id="{B56C6D12-F52F-1D9B-041D-463D7A8BD4BA}"/>
              </a:ext>
            </a:extLst>
          </p:cNvPr>
          <p:cNvSpPr/>
          <p:nvPr/>
        </p:nvSpPr>
        <p:spPr>
          <a:xfrm>
            <a:off x="8014580" y="5077206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3AC03440-F540-6D2A-87B9-40D4B59A5A4F}"/>
              </a:ext>
            </a:extLst>
          </p:cNvPr>
          <p:cNvSpPr/>
          <p:nvPr/>
        </p:nvSpPr>
        <p:spPr>
          <a:xfrm>
            <a:off x="502088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19">
            <a:extLst>
              <a:ext uri="{FF2B5EF4-FFF2-40B4-BE49-F238E27FC236}">
                <a16:creationId xmlns:a16="http://schemas.microsoft.com/office/drawing/2014/main" id="{6CA968EB-782C-50E4-432D-46512FB41F9F}"/>
              </a:ext>
            </a:extLst>
          </p:cNvPr>
          <p:cNvSpPr/>
          <p:nvPr/>
        </p:nvSpPr>
        <p:spPr>
          <a:xfrm>
            <a:off x="6439692" y="508406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1D39AED8-CF93-5BC6-D55E-72BC8B670025}"/>
              </a:ext>
            </a:extLst>
          </p:cNvPr>
          <p:cNvSpPr/>
          <p:nvPr/>
        </p:nvSpPr>
        <p:spPr>
          <a:xfrm>
            <a:off x="6710849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23">
            <a:extLst>
              <a:ext uri="{FF2B5EF4-FFF2-40B4-BE49-F238E27FC236}">
                <a16:creationId xmlns:a16="http://schemas.microsoft.com/office/drawing/2014/main" id="{650A7255-285B-F8AF-3D87-2BCEA8B9246D}"/>
              </a:ext>
            </a:extLst>
          </p:cNvPr>
          <p:cNvSpPr/>
          <p:nvPr/>
        </p:nvSpPr>
        <p:spPr>
          <a:xfrm>
            <a:off x="8147955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D00F7D9-6CE0-DCAE-7329-4E1FC33E148A}"/>
              </a:ext>
            </a:extLst>
          </p:cNvPr>
          <p:cNvSpPr txBox="1"/>
          <p:nvPr/>
        </p:nvSpPr>
        <p:spPr>
          <a:xfrm>
            <a:off x="115283" y="262193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3600" dirty="0">
                <a:solidFill>
                  <a:srgbClr val="002060"/>
                </a:solidFill>
                <a:latin typeface="Arial Black" panose="020B0A04020102020204" pitchFamily="34" charset="0"/>
              </a:rPr>
              <a:t>Detalle De Indicadores  ·  6/11</a:t>
            </a:r>
          </a:p>
        </p:txBody>
      </p:sp>
      <p:pic>
        <p:nvPicPr>
          <p:cNvPr id="4" name="Image 1" descr="/home/claude/charts_retail/s12_group05.png">
            <a:extLst>
              <a:ext uri="{FF2B5EF4-FFF2-40B4-BE49-F238E27FC236}">
                <a16:creationId xmlns:a16="http://schemas.microsoft.com/office/drawing/2014/main" id="{372CC4FF-0A47-52B5-2390-8D8EEEA5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" y="1170432"/>
            <a:ext cx="9446258" cy="3429658"/>
          </a:xfrm>
          <a:prstGeom prst="rect">
            <a:avLst/>
          </a:prstGeom>
        </p:spPr>
      </p:pic>
      <p:sp>
        <p:nvSpPr>
          <p:cNvPr id="5" name="Text 3">
            <a:extLst>
              <a:ext uri="{FF2B5EF4-FFF2-40B4-BE49-F238E27FC236}">
                <a16:creationId xmlns:a16="http://schemas.microsoft.com/office/drawing/2014/main" id="{EA667617-5105-59C8-07E2-6FA89016E9B0}"/>
              </a:ext>
            </a:extLst>
          </p:cNvPr>
          <p:cNvSpPr/>
          <p:nvPr/>
        </p:nvSpPr>
        <p:spPr>
          <a:xfrm>
            <a:off x="426720" y="877824"/>
            <a:ext cx="97536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Clothing Stores  ·  Supermarkets  ·  Pharmacies &amp; Drug St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81ACA334-65F6-E437-1023-347D735D65BF}"/>
              </a:ext>
            </a:extLst>
          </p:cNvPr>
          <p:cNvSpPr/>
          <p:nvPr/>
        </p:nvSpPr>
        <p:spPr>
          <a:xfrm>
            <a:off x="219456" y="540105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15.78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12">
            <a:extLst>
              <a:ext uri="{FF2B5EF4-FFF2-40B4-BE49-F238E27FC236}">
                <a16:creationId xmlns:a16="http://schemas.microsoft.com/office/drawing/2014/main" id="{C4012466-C0BF-6577-8975-42DBCB7E2E44}"/>
              </a:ext>
            </a:extLst>
          </p:cNvPr>
          <p:cNvSpPr/>
          <p:nvPr/>
        </p:nvSpPr>
        <p:spPr>
          <a:xfrm>
            <a:off x="1905202" y="540105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+8.9%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15">
            <a:extLst>
              <a:ext uri="{FF2B5EF4-FFF2-40B4-BE49-F238E27FC236}">
                <a16:creationId xmlns:a16="http://schemas.microsoft.com/office/drawing/2014/main" id="{B649E28B-B313-8180-EBF8-BB6DB2302698}"/>
              </a:ext>
            </a:extLst>
          </p:cNvPr>
          <p:cNvSpPr/>
          <p:nvPr/>
        </p:nvSpPr>
        <p:spPr>
          <a:xfrm>
            <a:off x="3539744" y="5414010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66.53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18">
            <a:extLst>
              <a:ext uri="{FF2B5EF4-FFF2-40B4-BE49-F238E27FC236}">
                <a16:creationId xmlns:a16="http://schemas.microsoft.com/office/drawing/2014/main" id="{1DC8394A-61E4-5A06-0136-351C9BE2FB58}"/>
              </a:ext>
            </a:extLst>
          </p:cNvPr>
          <p:cNvSpPr/>
          <p:nvPr/>
        </p:nvSpPr>
        <p:spPr>
          <a:xfrm>
            <a:off x="5172135" y="5396484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C62828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-0.4%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21">
            <a:extLst>
              <a:ext uri="{FF2B5EF4-FFF2-40B4-BE49-F238E27FC236}">
                <a16:creationId xmlns:a16="http://schemas.microsoft.com/office/drawing/2014/main" id="{99DC24B5-197E-38DF-76D1-DAFE36ACAE90}"/>
              </a:ext>
            </a:extLst>
          </p:cNvPr>
          <p:cNvSpPr/>
          <p:nvPr/>
        </p:nvSpPr>
        <p:spPr>
          <a:xfrm>
            <a:off x="6710849" y="539419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31.11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 24">
            <a:extLst>
              <a:ext uri="{FF2B5EF4-FFF2-40B4-BE49-F238E27FC236}">
                <a16:creationId xmlns:a16="http://schemas.microsoft.com/office/drawing/2014/main" id="{F382EBF7-8746-3575-5C30-1B53B20CCD11}"/>
              </a:ext>
            </a:extLst>
          </p:cNvPr>
          <p:cNvSpPr/>
          <p:nvPr/>
        </p:nvSpPr>
        <p:spPr>
          <a:xfrm>
            <a:off x="8147955" y="539419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+1.7%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221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D3383-471E-C761-DE8B-818FDEA0E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9">
            <a:extLst>
              <a:ext uri="{FF2B5EF4-FFF2-40B4-BE49-F238E27FC236}">
                <a16:creationId xmlns:a16="http://schemas.microsoft.com/office/drawing/2014/main" id="{986CC001-6F9C-A69E-639B-0D0D23BA3313}"/>
              </a:ext>
            </a:extLst>
          </p:cNvPr>
          <p:cNvSpPr/>
          <p:nvPr/>
        </p:nvSpPr>
        <p:spPr>
          <a:xfrm>
            <a:off x="8018897" y="5087920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EC9B39D-445A-B0C6-5599-96F31AD652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10" name="Shape 7">
            <a:extLst>
              <a:ext uri="{FF2B5EF4-FFF2-40B4-BE49-F238E27FC236}">
                <a16:creationId xmlns:a16="http://schemas.microsoft.com/office/drawing/2014/main" id="{FC042164-2956-9ADD-AD6D-B04023BAB264}"/>
              </a:ext>
            </a:extLst>
          </p:cNvPr>
          <p:cNvSpPr/>
          <p:nvPr/>
        </p:nvSpPr>
        <p:spPr>
          <a:xfrm>
            <a:off x="115283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7326D059-95C5-C0E5-E893-02177360C058}"/>
              </a:ext>
            </a:extLst>
          </p:cNvPr>
          <p:cNvSpPr/>
          <p:nvPr/>
        </p:nvSpPr>
        <p:spPr>
          <a:xfrm>
            <a:off x="188435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994D1180-28D7-D96F-D2A5-D01C381E4050}"/>
              </a:ext>
            </a:extLst>
          </p:cNvPr>
          <p:cNvSpPr/>
          <p:nvPr/>
        </p:nvSpPr>
        <p:spPr>
          <a:xfrm>
            <a:off x="1678815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3D0CE77C-AEF5-A102-0E44-F99D2E64632A}"/>
              </a:ext>
            </a:extLst>
          </p:cNvPr>
          <p:cNvSpPr/>
          <p:nvPr/>
        </p:nvSpPr>
        <p:spPr>
          <a:xfrm>
            <a:off x="159313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B9772E71-4258-9999-0B09-307E0BE82243}"/>
              </a:ext>
            </a:extLst>
          </p:cNvPr>
          <p:cNvSpPr/>
          <p:nvPr/>
        </p:nvSpPr>
        <p:spPr>
          <a:xfrm>
            <a:off x="3225377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C5FD637C-60A2-10CF-6E16-873064CD1A76}"/>
              </a:ext>
            </a:extLst>
          </p:cNvPr>
          <p:cNvSpPr/>
          <p:nvPr/>
        </p:nvSpPr>
        <p:spPr>
          <a:xfrm>
            <a:off x="3298528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hape 16">
            <a:extLst>
              <a:ext uri="{FF2B5EF4-FFF2-40B4-BE49-F238E27FC236}">
                <a16:creationId xmlns:a16="http://schemas.microsoft.com/office/drawing/2014/main" id="{C8EB6053-517E-5A1E-A397-C3EB50CC98D3}"/>
              </a:ext>
            </a:extLst>
          </p:cNvPr>
          <p:cNvSpPr/>
          <p:nvPr/>
        </p:nvSpPr>
        <p:spPr>
          <a:xfrm>
            <a:off x="4860487" y="508406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438D180A-0E67-24BE-4CB8-38803D8A3559}"/>
              </a:ext>
            </a:extLst>
          </p:cNvPr>
          <p:cNvSpPr/>
          <p:nvPr/>
        </p:nvSpPr>
        <p:spPr>
          <a:xfrm>
            <a:off x="502088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19">
            <a:extLst>
              <a:ext uri="{FF2B5EF4-FFF2-40B4-BE49-F238E27FC236}">
                <a16:creationId xmlns:a16="http://schemas.microsoft.com/office/drawing/2014/main" id="{8ABFF649-95A4-080D-C2E5-AC18161A0599}"/>
              </a:ext>
            </a:extLst>
          </p:cNvPr>
          <p:cNvSpPr/>
          <p:nvPr/>
        </p:nvSpPr>
        <p:spPr>
          <a:xfrm>
            <a:off x="6439692" y="508406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73A10A8A-F932-40BB-4EF5-A81E05E58533}"/>
              </a:ext>
            </a:extLst>
          </p:cNvPr>
          <p:cNvSpPr/>
          <p:nvPr/>
        </p:nvSpPr>
        <p:spPr>
          <a:xfrm>
            <a:off x="6710849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23">
            <a:extLst>
              <a:ext uri="{FF2B5EF4-FFF2-40B4-BE49-F238E27FC236}">
                <a16:creationId xmlns:a16="http://schemas.microsoft.com/office/drawing/2014/main" id="{9C4FF6CA-8C56-D0C0-D69A-CE0FA715D155}"/>
              </a:ext>
            </a:extLst>
          </p:cNvPr>
          <p:cNvSpPr/>
          <p:nvPr/>
        </p:nvSpPr>
        <p:spPr>
          <a:xfrm>
            <a:off x="8147955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BBED995-9FAA-316D-FE8F-D7697DEAE303}"/>
              </a:ext>
            </a:extLst>
          </p:cNvPr>
          <p:cNvSpPr txBox="1"/>
          <p:nvPr/>
        </p:nvSpPr>
        <p:spPr>
          <a:xfrm>
            <a:off x="115283" y="262193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3600" dirty="0">
                <a:solidFill>
                  <a:srgbClr val="002060"/>
                </a:solidFill>
                <a:latin typeface="Arial Black" panose="020B0A04020102020204" pitchFamily="34" charset="0"/>
              </a:rPr>
              <a:t>Detalle De Indicadores  ·  7/11</a:t>
            </a:r>
          </a:p>
        </p:txBody>
      </p:sp>
      <p:sp>
        <p:nvSpPr>
          <p:cNvPr id="2" name="Text 3">
            <a:extLst>
              <a:ext uri="{FF2B5EF4-FFF2-40B4-BE49-F238E27FC236}">
                <a16:creationId xmlns:a16="http://schemas.microsoft.com/office/drawing/2014/main" id="{23942418-E983-79DC-2A9E-BF537B9FC1B5}"/>
              </a:ext>
            </a:extLst>
          </p:cNvPr>
          <p:cNvSpPr/>
          <p:nvPr/>
        </p:nvSpPr>
        <p:spPr>
          <a:xfrm>
            <a:off x="426720" y="877824"/>
            <a:ext cx="97536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Electronics &amp; Applia  ·  Book Stores  ·  Shoe Stores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1" descr="/home/claude/charts_retail/s13_group06.png">
            <a:extLst>
              <a:ext uri="{FF2B5EF4-FFF2-40B4-BE49-F238E27FC236}">
                <a16:creationId xmlns:a16="http://schemas.microsoft.com/office/drawing/2014/main" id="{E619AF0D-19FD-D426-6576-612F5CEB1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83" y="1159002"/>
            <a:ext cx="9446258" cy="3429658"/>
          </a:xfrm>
          <a:prstGeom prst="rect">
            <a:avLst/>
          </a:prstGeom>
        </p:spPr>
      </p:pic>
      <p:sp>
        <p:nvSpPr>
          <p:cNvPr id="31" name="Text 9">
            <a:extLst>
              <a:ext uri="{FF2B5EF4-FFF2-40B4-BE49-F238E27FC236}">
                <a16:creationId xmlns:a16="http://schemas.microsoft.com/office/drawing/2014/main" id="{9AF2ABC3-68E2-768F-C4BE-BF84C3ED4DB3}"/>
              </a:ext>
            </a:extLst>
          </p:cNvPr>
          <p:cNvSpPr/>
          <p:nvPr/>
        </p:nvSpPr>
        <p:spPr>
          <a:xfrm>
            <a:off x="329931" y="547420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7.91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 12">
            <a:extLst>
              <a:ext uri="{FF2B5EF4-FFF2-40B4-BE49-F238E27FC236}">
                <a16:creationId xmlns:a16="http://schemas.microsoft.com/office/drawing/2014/main" id="{8562B3CA-E817-43F3-A10D-8B350A63A968}"/>
              </a:ext>
            </a:extLst>
          </p:cNvPr>
          <p:cNvSpPr/>
          <p:nvPr/>
        </p:nvSpPr>
        <p:spPr>
          <a:xfrm>
            <a:off x="1959972" y="544385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+5.2%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 15">
            <a:extLst>
              <a:ext uri="{FF2B5EF4-FFF2-40B4-BE49-F238E27FC236}">
                <a16:creationId xmlns:a16="http://schemas.microsoft.com/office/drawing/2014/main" id="{616B84D5-F507-9E69-4D96-550F12C74B22}"/>
              </a:ext>
            </a:extLst>
          </p:cNvPr>
          <p:cNvSpPr/>
          <p:nvPr/>
        </p:nvSpPr>
        <p:spPr>
          <a:xfrm>
            <a:off x="3463336" y="544385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0.58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18">
            <a:extLst>
              <a:ext uri="{FF2B5EF4-FFF2-40B4-BE49-F238E27FC236}">
                <a16:creationId xmlns:a16="http://schemas.microsoft.com/office/drawing/2014/main" id="{F5F02805-5194-2835-1B51-2F5CC0842B70}"/>
              </a:ext>
            </a:extLst>
          </p:cNvPr>
          <p:cNvSpPr/>
          <p:nvPr/>
        </p:nvSpPr>
        <p:spPr>
          <a:xfrm>
            <a:off x="5020889" y="544385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+6.0%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21">
            <a:extLst>
              <a:ext uri="{FF2B5EF4-FFF2-40B4-BE49-F238E27FC236}">
                <a16:creationId xmlns:a16="http://schemas.microsoft.com/office/drawing/2014/main" id="{FA0CB825-6A26-1950-7576-7D9F248A497E}"/>
              </a:ext>
            </a:extLst>
          </p:cNvPr>
          <p:cNvSpPr/>
          <p:nvPr/>
        </p:nvSpPr>
        <p:spPr>
          <a:xfrm>
            <a:off x="6784665" y="544385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3.36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 24">
            <a:extLst>
              <a:ext uri="{FF2B5EF4-FFF2-40B4-BE49-F238E27FC236}">
                <a16:creationId xmlns:a16="http://schemas.microsoft.com/office/drawing/2014/main" id="{15D0BFFB-1CDB-87E4-C47E-A37DCA08A3F7}"/>
              </a:ext>
            </a:extLst>
          </p:cNvPr>
          <p:cNvSpPr/>
          <p:nvPr/>
        </p:nvSpPr>
        <p:spPr>
          <a:xfrm>
            <a:off x="8220566" y="544385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+10.6%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81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AA1E8-1BD9-2ED8-24FB-8FA8012FC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22">
            <a:extLst>
              <a:ext uri="{FF2B5EF4-FFF2-40B4-BE49-F238E27FC236}">
                <a16:creationId xmlns:a16="http://schemas.microsoft.com/office/drawing/2014/main" id="{F4B805C9-3679-EC2A-23C1-9C2B735569C2}"/>
              </a:ext>
            </a:extLst>
          </p:cNvPr>
          <p:cNvSpPr/>
          <p:nvPr/>
        </p:nvSpPr>
        <p:spPr>
          <a:xfrm>
            <a:off x="4797546" y="5082696"/>
            <a:ext cx="1331553" cy="950976"/>
          </a:xfrm>
          <a:prstGeom prst="rect">
            <a:avLst/>
          </a:prstGeom>
          <a:solidFill>
            <a:srgbClr val="FFF0F0"/>
          </a:solidFill>
          <a:ln w="12700">
            <a:solidFill>
              <a:srgbClr val="FFCDD2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1F398E8-A07B-4123-D135-F49DA01215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10" name="Shape 7">
            <a:extLst>
              <a:ext uri="{FF2B5EF4-FFF2-40B4-BE49-F238E27FC236}">
                <a16:creationId xmlns:a16="http://schemas.microsoft.com/office/drawing/2014/main" id="{EAA0F4FF-77C3-BD15-7877-B33333CE9761}"/>
              </a:ext>
            </a:extLst>
          </p:cNvPr>
          <p:cNvSpPr/>
          <p:nvPr/>
        </p:nvSpPr>
        <p:spPr>
          <a:xfrm>
            <a:off x="115283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4E3C50AE-AE86-0416-5B7F-17F30E4CE074}"/>
              </a:ext>
            </a:extLst>
          </p:cNvPr>
          <p:cNvSpPr/>
          <p:nvPr/>
        </p:nvSpPr>
        <p:spPr>
          <a:xfrm>
            <a:off x="188435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72AE1E61-56C0-342C-40D6-0808002ECC9E}"/>
              </a:ext>
            </a:extLst>
          </p:cNvPr>
          <p:cNvSpPr/>
          <p:nvPr/>
        </p:nvSpPr>
        <p:spPr>
          <a:xfrm>
            <a:off x="1678815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27572FC0-F0ED-F5FE-B468-4E783B461D9E}"/>
              </a:ext>
            </a:extLst>
          </p:cNvPr>
          <p:cNvSpPr/>
          <p:nvPr/>
        </p:nvSpPr>
        <p:spPr>
          <a:xfrm>
            <a:off x="159313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6CAD0AC0-79A4-C599-24F7-B8BAC8386D71}"/>
              </a:ext>
            </a:extLst>
          </p:cNvPr>
          <p:cNvSpPr/>
          <p:nvPr/>
        </p:nvSpPr>
        <p:spPr>
          <a:xfrm>
            <a:off x="3225377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827041C8-A3E2-9492-A371-ACC1FA97124A}"/>
              </a:ext>
            </a:extLst>
          </p:cNvPr>
          <p:cNvSpPr/>
          <p:nvPr/>
        </p:nvSpPr>
        <p:spPr>
          <a:xfrm>
            <a:off x="3298528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3C66370E-3385-653B-010F-038A30A91748}"/>
              </a:ext>
            </a:extLst>
          </p:cNvPr>
          <p:cNvSpPr/>
          <p:nvPr/>
        </p:nvSpPr>
        <p:spPr>
          <a:xfrm>
            <a:off x="502088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19">
            <a:extLst>
              <a:ext uri="{FF2B5EF4-FFF2-40B4-BE49-F238E27FC236}">
                <a16:creationId xmlns:a16="http://schemas.microsoft.com/office/drawing/2014/main" id="{F97E9A09-07EB-B62D-34E3-14EC2F4D70E5}"/>
              </a:ext>
            </a:extLst>
          </p:cNvPr>
          <p:cNvSpPr/>
          <p:nvPr/>
        </p:nvSpPr>
        <p:spPr>
          <a:xfrm>
            <a:off x="6439692" y="508406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D61F4E0A-D6D5-985D-F2D0-BE189EAF7AF0}"/>
              </a:ext>
            </a:extLst>
          </p:cNvPr>
          <p:cNvSpPr/>
          <p:nvPr/>
        </p:nvSpPr>
        <p:spPr>
          <a:xfrm>
            <a:off x="6710849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hape 22">
            <a:extLst>
              <a:ext uri="{FF2B5EF4-FFF2-40B4-BE49-F238E27FC236}">
                <a16:creationId xmlns:a16="http://schemas.microsoft.com/office/drawing/2014/main" id="{616DDA28-77F8-9776-805E-5B9D54660865}"/>
              </a:ext>
            </a:extLst>
          </p:cNvPr>
          <p:cNvSpPr/>
          <p:nvPr/>
        </p:nvSpPr>
        <p:spPr>
          <a:xfrm>
            <a:off x="8018897" y="5084064"/>
            <a:ext cx="1331553" cy="950976"/>
          </a:xfrm>
          <a:prstGeom prst="rect">
            <a:avLst/>
          </a:prstGeom>
          <a:solidFill>
            <a:srgbClr val="FFF0F0"/>
          </a:solidFill>
          <a:ln w="12700">
            <a:solidFill>
              <a:srgbClr val="FFCDD2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23">
            <a:extLst>
              <a:ext uri="{FF2B5EF4-FFF2-40B4-BE49-F238E27FC236}">
                <a16:creationId xmlns:a16="http://schemas.microsoft.com/office/drawing/2014/main" id="{24C7E5F0-DC85-A873-88E5-EDCA7278183E}"/>
              </a:ext>
            </a:extLst>
          </p:cNvPr>
          <p:cNvSpPr/>
          <p:nvPr/>
        </p:nvSpPr>
        <p:spPr>
          <a:xfrm>
            <a:off x="8147955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0002980-EA35-428D-E446-46F4733BE55A}"/>
              </a:ext>
            </a:extLst>
          </p:cNvPr>
          <p:cNvSpPr txBox="1"/>
          <p:nvPr/>
        </p:nvSpPr>
        <p:spPr>
          <a:xfrm>
            <a:off x="115283" y="262193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3600" dirty="0">
                <a:solidFill>
                  <a:srgbClr val="002060"/>
                </a:solidFill>
                <a:latin typeface="Arial Black" panose="020B0A04020102020204" pitchFamily="34" charset="0"/>
              </a:rPr>
              <a:t>Detalle De Indicadores  ·  9/11</a:t>
            </a: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CD0D6674-5362-16AC-F42E-6B012E942534}"/>
              </a:ext>
            </a:extLst>
          </p:cNvPr>
          <p:cNvSpPr/>
          <p:nvPr/>
        </p:nvSpPr>
        <p:spPr>
          <a:xfrm>
            <a:off x="426720" y="877824"/>
            <a:ext cx="97536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Nonstore Retailers  ·  Women's Clothing  ·  Office Supplies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1" descr="/home/claude/charts_retail/s15_group08.png">
            <a:extLst>
              <a:ext uri="{FF2B5EF4-FFF2-40B4-BE49-F238E27FC236}">
                <a16:creationId xmlns:a16="http://schemas.microsoft.com/office/drawing/2014/main" id="{E746997F-89AB-B6A4-FB90-957EFD53C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" y="1170432"/>
            <a:ext cx="9317492" cy="3382907"/>
          </a:xfrm>
          <a:prstGeom prst="rect">
            <a:avLst/>
          </a:prstGeom>
        </p:spPr>
      </p:pic>
      <p:sp>
        <p:nvSpPr>
          <p:cNvPr id="18" name="Text 9">
            <a:extLst>
              <a:ext uri="{FF2B5EF4-FFF2-40B4-BE49-F238E27FC236}">
                <a16:creationId xmlns:a16="http://schemas.microsoft.com/office/drawing/2014/main" id="{2E8D2DAD-35AF-DC65-188E-19527493CA4A}"/>
              </a:ext>
            </a:extLst>
          </p:cNvPr>
          <p:cNvSpPr/>
          <p:nvPr/>
        </p:nvSpPr>
        <p:spPr>
          <a:xfrm>
            <a:off x="188435" y="543763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119.28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12">
            <a:extLst>
              <a:ext uri="{FF2B5EF4-FFF2-40B4-BE49-F238E27FC236}">
                <a16:creationId xmlns:a16="http://schemas.microsoft.com/office/drawing/2014/main" id="{6FBAF8D9-BCDD-A5AA-6214-46D2F745A7BA}"/>
              </a:ext>
            </a:extLst>
          </p:cNvPr>
          <p:cNvSpPr/>
          <p:nvPr/>
        </p:nvSpPr>
        <p:spPr>
          <a:xfrm>
            <a:off x="1984417" y="543763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+8.6%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15">
            <a:extLst>
              <a:ext uri="{FF2B5EF4-FFF2-40B4-BE49-F238E27FC236}">
                <a16:creationId xmlns:a16="http://schemas.microsoft.com/office/drawing/2014/main" id="{D31A645A-99BA-3528-771C-2E2C2DED7F87}"/>
              </a:ext>
            </a:extLst>
          </p:cNvPr>
          <p:cNvSpPr/>
          <p:nvPr/>
        </p:nvSpPr>
        <p:spPr>
          <a:xfrm>
            <a:off x="3550747" y="543763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2.29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A0F40147-7749-BE10-C350-84572E4152D0}"/>
              </a:ext>
            </a:extLst>
          </p:cNvPr>
          <p:cNvSpPr/>
          <p:nvPr/>
        </p:nvSpPr>
        <p:spPr>
          <a:xfrm>
            <a:off x="5198733" y="543763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C62828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-1.6%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21">
            <a:extLst>
              <a:ext uri="{FF2B5EF4-FFF2-40B4-BE49-F238E27FC236}">
                <a16:creationId xmlns:a16="http://schemas.microsoft.com/office/drawing/2014/main" id="{AE3875A2-19A8-D8E5-F315-E767576FD1FD}"/>
              </a:ext>
            </a:extLst>
          </p:cNvPr>
          <p:cNvSpPr/>
          <p:nvPr/>
        </p:nvSpPr>
        <p:spPr>
          <a:xfrm>
            <a:off x="6845281" y="5436108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0.56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 24">
            <a:extLst>
              <a:ext uri="{FF2B5EF4-FFF2-40B4-BE49-F238E27FC236}">
                <a16:creationId xmlns:a16="http://schemas.microsoft.com/office/drawing/2014/main" id="{FC09D834-AFFA-3FB7-8CBD-CC61A4E3114D}"/>
              </a:ext>
            </a:extLst>
          </p:cNvPr>
          <p:cNvSpPr/>
          <p:nvPr/>
        </p:nvSpPr>
        <p:spPr>
          <a:xfrm>
            <a:off x="8333707" y="5418582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C62828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-2.4%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05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88460-E2FB-B041-1D56-A1525463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22">
            <a:extLst>
              <a:ext uri="{FF2B5EF4-FFF2-40B4-BE49-F238E27FC236}">
                <a16:creationId xmlns:a16="http://schemas.microsoft.com/office/drawing/2014/main" id="{3693CA73-DD78-483E-7095-005E6093402D}"/>
              </a:ext>
            </a:extLst>
          </p:cNvPr>
          <p:cNvSpPr/>
          <p:nvPr/>
        </p:nvSpPr>
        <p:spPr>
          <a:xfrm>
            <a:off x="1618219" y="5084064"/>
            <a:ext cx="1331553" cy="950976"/>
          </a:xfrm>
          <a:prstGeom prst="rect">
            <a:avLst/>
          </a:prstGeom>
          <a:solidFill>
            <a:srgbClr val="FFF0F0"/>
          </a:solidFill>
          <a:ln w="12700">
            <a:solidFill>
              <a:srgbClr val="FFCDD2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hape 22">
            <a:extLst>
              <a:ext uri="{FF2B5EF4-FFF2-40B4-BE49-F238E27FC236}">
                <a16:creationId xmlns:a16="http://schemas.microsoft.com/office/drawing/2014/main" id="{D84F78DE-3D8E-9AE9-EDAA-C7B9A13A3592}"/>
              </a:ext>
            </a:extLst>
          </p:cNvPr>
          <p:cNvSpPr/>
          <p:nvPr/>
        </p:nvSpPr>
        <p:spPr>
          <a:xfrm>
            <a:off x="4825624" y="5096256"/>
            <a:ext cx="1331553" cy="950976"/>
          </a:xfrm>
          <a:prstGeom prst="rect">
            <a:avLst/>
          </a:prstGeom>
          <a:solidFill>
            <a:srgbClr val="FFF0F0"/>
          </a:solidFill>
          <a:ln w="12700">
            <a:solidFill>
              <a:srgbClr val="FFCDD2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58C0284-E9CA-21B2-C75D-E9571E5DB9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10" name="Shape 7">
            <a:extLst>
              <a:ext uri="{FF2B5EF4-FFF2-40B4-BE49-F238E27FC236}">
                <a16:creationId xmlns:a16="http://schemas.microsoft.com/office/drawing/2014/main" id="{1DBE9DFB-8350-7594-3D0D-30FA6C0E6405}"/>
              </a:ext>
            </a:extLst>
          </p:cNvPr>
          <p:cNvSpPr/>
          <p:nvPr/>
        </p:nvSpPr>
        <p:spPr>
          <a:xfrm>
            <a:off x="115283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B6AD7EF5-8AD6-7842-1AC3-1F0B090771D1}"/>
              </a:ext>
            </a:extLst>
          </p:cNvPr>
          <p:cNvSpPr/>
          <p:nvPr/>
        </p:nvSpPr>
        <p:spPr>
          <a:xfrm>
            <a:off x="188435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FEFD726F-CEB9-DE43-F348-B1D382D509DD}"/>
              </a:ext>
            </a:extLst>
          </p:cNvPr>
          <p:cNvSpPr/>
          <p:nvPr/>
        </p:nvSpPr>
        <p:spPr>
          <a:xfrm>
            <a:off x="159313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96C13259-58B1-9B50-EB95-0170C091DC56}"/>
              </a:ext>
            </a:extLst>
          </p:cNvPr>
          <p:cNvSpPr/>
          <p:nvPr/>
        </p:nvSpPr>
        <p:spPr>
          <a:xfrm>
            <a:off x="3225377" y="5084064"/>
            <a:ext cx="1331552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FB42E72A-BE2E-7896-9519-D90FE603DBD2}"/>
              </a:ext>
            </a:extLst>
          </p:cNvPr>
          <p:cNvSpPr/>
          <p:nvPr/>
        </p:nvSpPr>
        <p:spPr>
          <a:xfrm>
            <a:off x="3298528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DF4B996F-51C1-433B-9E1C-EC27136BC684}"/>
              </a:ext>
            </a:extLst>
          </p:cNvPr>
          <p:cNvSpPr/>
          <p:nvPr/>
        </p:nvSpPr>
        <p:spPr>
          <a:xfrm>
            <a:off x="5020889" y="5120640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19">
            <a:extLst>
              <a:ext uri="{FF2B5EF4-FFF2-40B4-BE49-F238E27FC236}">
                <a16:creationId xmlns:a16="http://schemas.microsoft.com/office/drawing/2014/main" id="{7E292C1E-E3D8-2156-1708-0ECA234E613C}"/>
              </a:ext>
            </a:extLst>
          </p:cNvPr>
          <p:cNvSpPr/>
          <p:nvPr/>
        </p:nvSpPr>
        <p:spPr>
          <a:xfrm>
            <a:off x="6439692" y="5084064"/>
            <a:ext cx="1331553" cy="950976"/>
          </a:xfrm>
          <a:prstGeom prst="rect">
            <a:avLst/>
          </a:prstGeom>
          <a:solidFill>
            <a:srgbClr val="F0FAF0"/>
          </a:solidFill>
          <a:ln w="12700">
            <a:solidFill>
              <a:srgbClr val="C8E6C9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2DF78230-C104-F8C3-FCB2-DC0BEE77C433}"/>
              </a:ext>
            </a:extLst>
          </p:cNvPr>
          <p:cNvSpPr/>
          <p:nvPr/>
        </p:nvSpPr>
        <p:spPr>
          <a:xfrm>
            <a:off x="6710849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ÚLTIMO DATO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hape 22">
            <a:extLst>
              <a:ext uri="{FF2B5EF4-FFF2-40B4-BE49-F238E27FC236}">
                <a16:creationId xmlns:a16="http://schemas.microsoft.com/office/drawing/2014/main" id="{76087085-9304-3CDC-BB33-ACA1DF157E09}"/>
              </a:ext>
            </a:extLst>
          </p:cNvPr>
          <p:cNvSpPr/>
          <p:nvPr/>
        </p:nvSpPr>
        <p:spPr>
          <a:xfrm>
            <a:off x="8018897" y="5084064"/>
            <a:ext cx="1331553" cy="950976"/>
          </a:xfrm>
          <a:prstGeom prst="rect">
            <a:avLst/>
          </a:prstGeom>
          <a:solidFill>
            <a:srgbClr val="FFF0F0"/>
          </a:solidFill>
          <a:ln w="12700">
            <a:solidFill>
              <a:srgbClr val="FFCDD2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23">
            <a:extLst>
              <a:ext uri="{FF2B5EF4-FFF2-40B4-BE49-F238E27FC236}">
                <a16:creationId xmlns:a16="http://schemas.microsoft.com/office/drawing/2014/main" id="{AA24007B-4081-9B28-0E02-2A78C7E1D779}"/>
              </a:ext>
            </a:extLst>
          </p:cNvPr>
          <p:cNvSpPr/>
          <p:nvPr/>
        </p:nvSpPr>
        <p:spPr>
          <a:xfrm>
            <a:off x="8147955" y="5157216"/>
            <a:ext cx="1763776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5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YoY</a:t>
            </a:r>
            <a:endParaRPr kumimoji="0" lang="en-US" sz="7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AA68B2A-A845-1E04-AB5C-AB87304F3A9D}"/>
              </a:ext>
            </a:extLst>
          </p:cNvPr>
          <p:cNvSpPr txBox="1"/>
          <p:nvPr/>
        </p:nvSpPr>
        <p:spPr>
          <a:xfrm>
            <a:off x="115283" y="262193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3600" dirty="0">
                <a:solidFill>
                  <a:srgbClr val="002060"/>
                </a:solidFill>
                <a:latin typeface="Arial Black" panose="020B0A04020102020204" pitchFamily="34" charset="0"/>
              </a:rPr>
              <a:t>Detalle De Indicadores  ·  10/11</a:t>
            </a:r>
          </a:p>
        </p:txBody>
      </p:sp>
      <p:pic>
        <p:nvPicPr>
          <p:cNvPr id="2" name="Image 1" descr="/home/claude/charts_retail/s16_group09.png">
            <a:extLst>
              <a:ext uri="{FF2B5EF4-FFF2-40B4-BE49-F238E27FC236}">
                <a16:creationId xmlns:a16="http://schemas.microsoft.com/office/drawing/2014/main" id="{E9562BCB-DD18-9A63-9C22-7AD8FCE65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7" y="1170432"/>
            <a:ext cx="9503602" cy="3450478"/>
          </a:xfrm>
          <a:prstGeom prst="rect">
            <a:avLst/>
          </a:prstGeom>
        </p:spPr>
      </p:pic>
      <p:sp>
        <p:nvSpPr>
          <p:cNvPr id="3" name="Text 3">
            <a:extLst>
              <a:ext uri="{FF2B5EF4-FFF2-40B4-BE49-F238E27FC236}">
                <a16:creationId xmlns:a16="http://schemas.microsoft.com/office/drawing/2014/main" id="{42D32F18-B027-C1F2-53AF-053EC3BF20EF}"/>
              </a:ext>
            </a:extLst>
          </p:cNvPr>
          <p:cNvSpPr/>
          <p:nvPr/>
        </p:nvSpPr>
        <p:spPr>
          <a:xfrm>
            <a:off x="426720" y="877824"/>
            <a:ext cx="975360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1200" cap="none" spc="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Department Stores  ·  Consumer Sentiment (  ·  Consumer Confidence 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05215741-28DF-72EA-255E-49474CAB3716}"/>
              </a:ext>
            </a:extLst>
          </p:cNvPr>
          <p:cNvSpPr/>
          <p:nvPr/>
        </p:nvSpPr>
        <p:spPr>
          <a:xfrm>
            <a:off x="188435" y="540105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3.16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12">
            <a:extLst>
              <a:ext uri="{FF2B5EF4-FFF2-40B4-BE49-F238E27FC236}">
                <a16:creationId xmlns:a16="http://schemas.microsoft.com/office/drawing/2014/main" id="{BEC9C416-342A-394D-D41A-13963B5E810E}"/>
              </a:ext>
            </a:extLst>
          </p:cNvPr>
          <p:cNvSpPr/>
          <p:nvPr/>
        </p:nvSpPr>
        <p:spPr>
          <a:xfrm>
            <a:off x="1951077" y="540105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C62828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-4.8%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15">
            <a:extLst>
              <a:ext uri="{FF2B5EF4-FFF2-40B4-BE49-F238E27FC236}">
                <a16:creationId xmlns:a16="http://schemas.microsoft.com/office/drawing/2014/main" id="{D522D3A7-2700-331E-9B7D-8D8200B072D9}"/>
              </a:ext>
            </a:extLst>
          </p:cNvPr>
          <p:cNvSpPr/>
          <p:nvPr/>
        </p:nvSpPr>
        <p:spPr>
          <a:xfrm>
            <a:off x="3539744" y="540105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53.3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18">
            <a:extLst>
              <a:ext uri="{FF2B5EF4-FFF2-40B4-BE49-F238E27FC236}">
                <a16:creationId xmlns:a16="http://schemas.microsoft.com/office/drawing/2014/main" id="{6D960C9D-A6B7-C191-3CFD-34D35DBD76D6}"/>
              </a:ext>
            </a:extLst>
          </p:cNvPr>
          <p:cNvSpPr/>
          <p:nvPr/>
        </p:nvSpPr>
        <p:spPr>
          <a:xfrm>
            <a:off x="5149993" y="540105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C62828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-6.5%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21">
            <a:extLst>
              <a:ext uri="{FF2B5EF4-FFF2-40B4-BE49-F238E27FC236}">
                <a16:creationId xmlns:a16="http://schemas.microsoft.com/office/drawing/2014/main" id="{83F6A0A2-2C5E-5189-8CE1-34650BE05A1B}"/>
              </a:ext>
            </a:extLst>
          </p:cNvPr>
          <p:cNvSpPr/>
          <p:nvPr/>
        </p:nvSpPr>
        <p:spPr>
          <a:xfrm>
            <a:off x="6775497" y="540105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57.35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24">
            <a:extLst>
              <a:ext uri="{FF2B5EF4-FFF2-40B4-BE49-F238E27FC236}">
                <a16:creationId xmlns:a16="http://schemas.microsoft.com/office/drawing/2014/main" id="{D318A7C8-9F04-F6F8-42C3-A33405A798C9}"/>
              </a:ext>
            </a:extLst>
          </p:cNvPr>
          <p:cNvSpPr/>
          <p:nvPr/>
        </p:nvSpPr>
        <p:spPr>
          <a:xfrm>
            <a:off x="8322733" y="5401056"/>
            <a:ext cx="1763776" cy="3169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2" b="1" i="0" u="none" strike="noStrike" kern="1200" cap="none" spc="0" normalizeH="0" baseline="0" noProof="0" dirty="0">
                <a:ln>
                  <a:noFill/>
                </a:ln>
                <a:solidFill>
                  <a:srgbClr val="C62828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-6.5%</a:t>
            </a:r>
            <a:endParaRPr kumimoji="0" lang="en-US" sz="14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773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0CBB9-65B5-83FA-4DED-EC39F64E1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D8778345-7916-654D-37AE-BB2AADB3FE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C82AC8B7-F7DB-1E7F-494E-1911B8D844E4}"/>
              </a:ext>
            </a:extLst>
          </p:cNvPr>
          <p:cNvSpPr txBox="1"/>
          <p:nvPr/>
        </p:nvSpPr>
        <p:spPr>
          <a:xfrm>
            <a:off x="115283" y="262193"/>
            <a:ext cx="8987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La Inflación Esperada: </a:t>
            </a:r>
            <a:r>
              <a:rPr lang="es-ES" sz="3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Truflation</a:t>
            </a:r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 Y El Rinf</a:t>
            </a:r>
            <a:endParaRPr lang="es-HN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319E68-D03D-2F2E-1DA8-F092310CF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83" y="1631076"/>
            <a:ext cx="9262397" cy="436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86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B6F30-3514-56B6-1D89-A2676028F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9D7E9748-7101-0EAC-8286-1C60C0F4E5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93272B55-52FB-5EE2-4913-7DA82031EFBC}"/>
              </a:ext>
            </a:extLst>
          </p:cNvPr>
          <p:cNvSpPr txBox="1"/>
          <p:nvPr/>
        </p:nvSpPr>
        <p:spPr>
          <a:xfrm>
            <a:off x="115283" y="262193"/>
            <a:ext cx="8987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Rinf. Subiendo expectativa de Inflación a 3.3% en el LP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5872A44-F108-0503-895C-24EEA0D6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83" y="1462522"/>
            <a:ext cx="9265401" cy="50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18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8686B-685A-1471-AA2A-9761211CB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CAA35627-5037-5E6E-A465-A51F77629A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73597132-6D43-BB54-28B4-DA94A53C6171}"/>
              </a:ext>
            </a:extLst>
          </p:cNvPr>
          <p:cNvSpPr txBox="1"/>
          <p:nvPr/>
        </p:nvSpPr>
        <p:spPr>
          <a:xfrm>
            <a:off x="420083" y="98078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Tasas Largas Subiendo: ¿Por qué?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F9546D-1507-F05C-15C0-D738011DA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99" y="836441"/>
            <a:ext cx="5931598" cy="39155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198FB5E-CFD4-FFFC-BAD8-1B208BE03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36441"/>
            <a:ext cx="6017410" cy="369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91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87271-3E68-700F-DC7F-912C9A953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8317E963-4F31-4181-C329-38D1F5C21E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0ECB2C10-1AB4-DF54-68EE-4C48F084979B}"/>
              </a:ext>
            </a:extLst>
          </p:cNvPr>
          <p:cNvSpPr txBox="1"/>
          <p:nvPr/>
        </p:nvSpPr>
        <p:spPr>
          <a:xfrm>
            <a:off x="420083" y="98078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¿Cómo Va El Tema Fiscal?</a:t>
            </a:r>
          </a:p>
        </p:txBody>
      </p:sp>
      <p:pic>
        <p:nvPicPr>
          <p:cNvPr id="4" name="Imagen 3" descr="Un periódico con la imagen de 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3F7A0B1-70C8-9FF4-9784-3754E7AE0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01" y="785772"/>
            <a:ext cx="4055349" cy="4469429"/>
          </a:xfrm>
          <a:prstGeom prst="rect">
            <a:avLst/>
          </a:prstGeom>
        </p:spPr>
      </p:pic>
      <p:pic>
        <p:nvPicPr>
          <p:cNvPr id="5" name="Imagen 4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3490F589-07AD-A845-3DCA-1874E0D19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951" y="1180605"/>
            <a:ext cx="3670098" cy="33925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A5E3D38-271F-DAD6-A70D-33B77B8ED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930" y="646318"/>
            <a:ext cx="3971070" cy="392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23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5EE1E-5A6F-215A-62B9-62738B9F0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50582748-0F7B-C091-6052-8693DAAEAD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9909215C-526B-5B90-13FF-2CAEA502B595}"/>
              </a:ext>
            </a:extLst>
          </p:cNvPr>
          <p:cNvSpPr txBox="1"/>
          <p:nvPr/>
        </p:nvSpPr>
        <p:spPr>
          <a:xfrm>
            <a:off x="420083" y="98078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Ajuste Fiscal Y Gasto Público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40FF4C-55BD-63AB-D632-51AA8A564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928" y="1026394"/>
            <a:ext cx="5995838" cy="3551381"/>
          </a:xfrm>
          <a:prstGeom prst="rect">
            <a:avLst/>
          </a:prstGeom>
        </p:spPr>
      </p:pic>
      <p:pic>
        <p:nvPicPr>
          <p:cNvPr id="3" name="Picture 2" descr="JD Vance's 2021 'Go To War' Comments About Women Resurface | HuffPost ...">
            <a:extLst>
              <a:ext uri="{FF2B5EF4-FFF2-40B4-BE49-F238E27FC236}">
                <a16:creationId xmlns:a16="http://schemas.microsoft.com/office/drawing/2014/main" id="{48CE752B-381E-4C16-6A4E-1F1D9EEF9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6" y="1026394"/>
            <a:ext cx="5380981" cy="355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250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5C805-9CE1-29CC-08E9-D9D7A098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524006BD-BE5B-10AB-BE34-2CF7E93AD5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FD378DC9-118F-97F7-29E4-54BF3C983D41}"/>
              </a:ext>
            </a:extLst>
          </p:cNvPr>
          <p:cNvSpPr txBox="1"/>
          <p:nvPr/>
        </p:nvSpPr>
        <p:spPr>
          <a:xfrm>
            <a:off x="948403" y="46153"/>
            <a:ext cx="8987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Elementos </a:t>
            </a:r>
            <a:r>
              <a:rPr lang="es-ES" sz="3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Estrategicos</a:t>
            </a:r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 Globales para considerar: 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E276333-FB94-735F-746A-F90F668A3E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0390204"/>
              </p:ext>
            </p:extLst>
          </p:nvPr>
        </p:nvGraphicFramePr>
        <p:xfrm>
          <a:off x="676030" y="1130625"/>
          <a:ext cx="8841805" cy="4424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5076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FBE2E-24A5-A1C7-8050-D247B3177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548929-398C-276E-0E8E-EB5C67F9A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628" y="2320046"/>
            <a:ext cx="11685972" cy="2217907"/>
          </a:xfrm>
        </p:spPr>
        <p:txBody>
          <a:bodyPr anchor="t" anchorCtr="0">
            <a:noAutofit/>
          </a:bodyPr>
          <a:lstStyle/>
          <a:p>
            <a:r>
              <a:rPr lang="es-ES" sz="5000" b="1" dirty="0">
                <a:solidFill>
                  <a:srgbClr val="002060"/>
                </a:solidFill>
                <a:latin typeface="Arial Black" panose="020B0A04020102020204" pitchFamily="34" charset="0"/>
              </a:rPr>
              <a:t>Highlights Globales a considerar que impactan a la Región</a:t>
            </a:r>
            <a:endParaRPr lang="en-US" sz="5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3C9F43-AD59-51C9-DF55-1A52501F51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66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F6A43-61BE-B324-DECC-6CDFE5A80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D3187488-F4E0-7E93-A63F-7D33218EF5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39709CD4-621A-2BA1-E7A2-13D963F50AD8}"/>
              </a:ext>
            </a:extLst>
          </p:cNvPr>
          <p:cNvSpPr txBox="1"/>
          <p:nvPr/>
        </p:nvSpPr>
        <p:spPr>
          <a:xfrm>
            <a:off x="968723" y="57148"/>
            <a:ext cx="8987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¿Estamos Ante Un Cambio Estructural Mundial E Histórico?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B500EE-C795-543B-9D9C-244163A35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8" y="1860294"/>
            <a:ext cx="4738914" cy="34635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B6C0DD-E4E5-2274-FFC0-3088F06A8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802" y="1865600"/>
            <a:ext cx="4738914" cy="34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43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F80C-BA1D-0107-54B8-AAEBEEC98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751B4313-B5EC-096D-7D8F-F90B6B4673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3CBD3BB3-11D2-50E8-FF8D-6A80A141B3AA}"/>
              </a:ext>
            </a:extLst>
          </p:cNvPr>
          <p:cNvSpPr txBox="1"/>
          <p:nvPr/>
        </p:nvSpPr>
        <p:spPr>
          <a:xfrm>
            <a:off x="678543" y="323152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Viendo Hacia Delante Qué Ver: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733AF74-41D3-3D38-6784-9FDA1D2649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573189"/>
              </p:ext>
            </p:extLst>
          </p:nvPr>
        </p:nvGraphicFramePr>
        <p:xfrm>
          <a:off x="1495083" y="1769940"/>
          <a:ext cx="6631354" cy="3318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3449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44EC4-25DF-FC08-CB9D-E24B3CE3A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CA65AED7-643A-9EA3-2404-1080EC4102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CFF803DB-BDF8-D5CA-6CDE-FD058F0B1DE3}"/>
              </a:ext>
            </a:extLst>
          </p:cNvPr>
          <p:cNvSpPr txBox="1"/>
          <p:nvPr/>
        </p:nvSpPr>
        <p:spPr>
          <a:xfrm>
            <a:off x="1513213" y="3087469"/>
            <a:ext cx="1034350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5000" dirty="0">
                <a:solidFill>
                  <a:srgbClr val="002060"/>
                </a:solidFill>
                <a:latin typeface="Arial Black" panose="020B0A04020102020204" pitchFamily="34" charset="0"/>
              </a:rPr>
              <a:t>La Región Latinoamericana</a:t>
            </a:r>
          </a:p>
        </p:txBody>
      </p:sp>
    </p:spTree>
    <p:extLst>
      <p:ext uri="{BB962C8B-B14F-4D97-AF65-F5344CB8AC3E}">
        <p14:creationId xmlns:p14="http://schemas.microsoft.com/office/powerpoint/2010/main" val="2782785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99336-EFD8-9C5D-0CA5-886738DC7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6E2F6031-CCAF-6872-D45D-D976E72351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5912B923-A225-DB15-30C8-32B39E167EF5}"/>
              </a:ext>
            </a:extLst>
          </p:cNvPr>
          <p:cNvSpPr txBox="1"/>
          <p:nvPr/>
        </p:nvSpPr>
        <p:spPr>
          <a:xfrm>
            <a:off x="678543" y="323152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Tasas de Política Monetaria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00449A78-6E25-EC2F-62E8-AB29F57D81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8901729"/>
              </p:ext>
            </p:extLst>
          </p:nvPr>
        </p:nvGraphicFramePr>
        <p:xfrm>
          <a:off x="1015966" y="1050764"/>
          <a:ext cx="8121552" cy="5197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814814" imgH="6281994" progId="Excel.Sheet.12">
                  <p:embed/>
                </p:oleObj>
              </mc:Choice>
              <mc:Fallback>
                <p:oleObj name="Worksheet" r:id="rId3" imgW="9814814" imgH="6281994" progId="Excel.Shee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61E463F6-620D-019C-AFF6-1320D3952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5966" y="1050764"/>
                        <a:ext cx="8121552" cy="5197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8892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A6BA7-D0CE-1A0C-E8F9-DC8C0E9F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0BABD710-8049-0850-F93D-6DF56923A6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89926856-5E06-97E3-D06F-DB5AE02FCB67}"/>
              </a:ext>
            </a:extLst>
          </p:cNvPr>
          <p:cNvSpPr txBox="1"/>
          <p:nvPr/>
        </p:nvSpPr>
        <p:spPr>
          <a:xfrm>
            <a:off x="2507343" y="289552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Cambios Recientes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D82798-31B6-6900-1805-E52E217EB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34" y="1056640"/>
            <a:ext cx="5316414" cy="35153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CA0DCAF-E38F-AAE9-F629-36EC343AA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072" y="1003084"/>
            <a:ext cx="6385954" cy="35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36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028BA-4078-1A2A-A01A-63F8F068A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38B4E4A9-0539-6451-0534-E8F570E9DE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AA84D1E5-DA74-E978-9513-BDAF9D8816CE}"/>
              </a:ext>
            </a:extLst>
          </p:cNvPr>
          <p:cNvSpPr txBox="1"/>
          <p:nvPr/>
        </p:nvSpPr>
        <p:spPr>
          <a:xfrm>
            <a:off x="2507343" y="289552"/>
            <a:ext cx="8987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Crecimiento y La Inflación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579A651-55C6-6C21-B310-63CDBF0A9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61" y="1002800"/>
            <a:ext cx="4882523" cy="40549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373015-DBED-1551-F489-19332F6E1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004" y="1002800"/>
            <a:ext cx="4888408" cy="405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6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F52E1-2B29-EB87-8EAF-337658B17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E551D2D2-179E-1C13-5738-CB42CE247F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91FFE14F-6E0E-7457-1451-74A37BA4FE0E}"/>
              </a:ext>
            </a:extLst>
          </p:cNvPr>
          <p:cNvSpPr txBox="1"/>
          <p:nvPr/>
        </p:nvSpPr>
        <p:spPr>
          <a:xfrm>
            <a:off x="830243" y="250075"/>
            <a:ext cx="10531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Exportaciones y conclusiones clave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B7C63E-EC7C-69FE-7A7B-EFB79F2DE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00" y="935883"/>
            <a:ext cx="6606199" cy="548314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2F71140-349D-D161-6BEA-E9BCFC952785}"/>
              </a:ext>
            </a:extLst>
          </p:cNvPr>
          <p:cNvSpPr txBox="1"/>
          <p:nvPr/>
        </p:nvSpPr>
        <p:spPr>
          <a:xfrm>
            <a:off x="7826300" y="2151727"/>
            <a:ext cx="30382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dirty="0">
                <a:latin typeface="Arial "/>
              </a:rPr>
              <a:t>Sin impacto tras el </a:t>
            </a:r>
            <a:r>
              <a:rPr lang="es-GT" sz="2000" dirty="0" err="1">
                <a:latin typeface="Arial "/>
              </a:rPr>
              <a:t>Liberation</a:t>
            </a:r>
            <a:r>
              <a:rPr lang="es-GT" sz="2000" dirty="0">
                <a:latin typeface="Arial "/>
              </a:rPr>
              <a:t>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dirty="0">
                <a:latin typeface="Arial "/>
              </a:rPr>
              <a:t>Mejor crecimiento este año 2026 que el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dirty="0">
                <a:latin typeface="Arial "/>
              </a:rPr>
              <a:t>Inflación más alta pero menores a las de los años anteriores.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sz="20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375069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EF8BE-176E-28AB-F81A-0B796ECD5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9589E263-44D3-2349-DF65-0410ADF23C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8F1635DE-FEC1-C995-021B-10AB3EB8CAE2}"/>
              </a:ext>
            </a:extLst>
          </p:cNvPr>
          <p:cNvSpPr txBox="1"/>
          <p:nvPr/>
        </p:nvSpPr>
        <p:spPr>
          <a:xfrm>
            <a:off x="830243" y="250075"/>
            <a:ext cx="10531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Consumos per </a:t>
            </a:r>
            <a:r>
              <a:rPr lang="es-ES" sz="3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capita</a:t>
            </a:r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 en Pollo y Huevo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9F0115-8120-5993-4A8E-89AD15BBF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" y="1269746"/>
            <a:ext cx="4756271" cy="46251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AEC0F54-3235-AD6C-3A86-6372A04E2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583" y="1269746"/>
            <a:ext cx="4597177" cy="462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3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5CB5E-2F61-18E7-0918-BAA589C0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21DBCA8E-4E68-793F-8FC9-23C1B2E97C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89C2EE4E-708E-D3EA-C590-FD47C40D9947}"/>
              </a:ext>
            </a:extLst>
          </p:cNvPr>
          <p:cNvSpPr txBox="1"/>
          <p:nvPr/>
        </p:nvSpPr>
        <p:spPr>
          <a:xfrm>
            <a:off x="830243" y="250075"/>
            <a:ext cx="10531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Largo Plazo Tendencias En Pollo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DBB30D-DCE0-7AD7-A893-8C36C721D7A1}"/>
              </a:ext>
            </a:extLst>
          </p:cNvPr>
          <p:cNvSpPr txBox="1"/>
          <p:nvPr/>
        </p:nvSpPr>
        <p:spPr>
          <a:xfrm>
            <a:off x="7309835" y="2274838"/>
            <a:ext cx="39760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>
                <a:latin typeface="Arial "/>
              </a:rPr>
              <a:t>Precio más barato que la carne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>
                <a:latin typeface="Arial "/>
              </a:rPr>
              <a:t>Demografía creciente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>
                <a:latin typeface="Arial "/>
              </a:rPr>
              <a:t>Urbanización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>
                <a:latin typeface="Arial "/>
              </a:rPr>
              <a:t>Sustitución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 err="1">
                <a:latin typeface="Arial "/>
              </a:rPr>
              <a:t>Foodservice</a:t>
            </a:r>
            <a:endParaRPr lang="es-GT" sz="2400" dirty="0">
              <a:latin typeface="Arial 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7CD982-8B7D-B946-C870-AF457066E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36" y="896406"/>
            <a:ext cx="6657884" cy="554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31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EC0D6-EBBD-1EA9-354F-6FCD2E47D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89FDDE81-22D4-664C-6B38-BB433B5A42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9A69BDE7-0636-923C-8DD0-B05CD0277760}"/>
              </a:ext>
            </a:extLst>
          </p:cNvPr>
          <p:cNvSpPr txBox="1"/>
          <p:nvPr/>
        </p:nvSpPr>
        <p:spPr>
          <a:xfrm>
            <a:off x="830243" y="250075"/>
            <a:ext cx="10531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Largo Plazo Tendencias En Pollo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E72031-97F8-7A05-F6FA-FD3B74778BF0}"/>
              </a:ext>
            </a:extLst>
          </p:cNvPr>
          <p:cNvSpPr txBox="1"/>
          <p:nvPr/>
        </p:nvSpPr>
        <p:spPr>
          <a:xfrm>
            <a:off x="7852871" y="2550220"/>
            <a:ext cx="3976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 err="1">
                <a:latin typeface="Arial "/>
              </a:rPr>
              <a:t>Latam</a:t>
            </a:r>
            <a:r>
              <a:rPr lang="es-GT" sz="2400" dirty="0">
                <a:latin typeface="Arial "/>
              </a:rPr>
              <a:t> se surte de pollo de EEUU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>
                <a:latin typeface="Arial "/>
              </a:rPr>
              <a:t>La producción es insuficiente.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8AB561-4ED1-19C9-4B23-07B3FE2F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82" y="1067628"/>
            <a:ext cx="6738718" cy="52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55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5394E-EC9A-97E6-E841-A0E1D5B9B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C050-CAFB-8457-A1D6-CF2FC303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64" y="365125"/>
            <a:ext cx="1176074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Iran y </a:t>
            </a:r>
            <a:r>
              <a:rPr lang="en-US" sz="40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</a:t>
            </a:r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importancia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7E0CBA2-B8EF-50CA-93A5-F6F655B649A5}"/>
              </a:ext>
            </a:extLst>
          </p:cNvPr>
          <p:cNvSpPr txBox="1"/>
          <p:nvPr/>
        </p:nvSpPr>
        <p:spPr>
          <a:xfrm>
            <a:off x="233464" y="1690688"/>
            <a:ext cx="4236310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GT" sz="2586" kern="0" dirty="0" err="1">
                <a:solidFill>
                  <a:srgbClr val="516CEE"/>
                </a:solidFill>
                <a:latin typeface="Arial"/>
                <a:cs typeface="Arial"/>
                <a:sym typeface="Arial"/>
              </a:rPr>
              <a:t>Iran</a:t>
            </a:r>
            <a:r>
              <a:rPr lang="es-GT" sz="2586" kern="0" dirty="0">
                <a:solidFill>
                  <a:srgbClr val="516CEE"/>
                </a:solidFill>
                <a:latin typeface="Arial"/>
                <a:cs typeface="Arial"/>
                <a:sym typeface="Arial"/>
              </a:rPr>
              <a:t> es una amenaza para la seguridad de EEUU.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GT" sz="2586" kern="0" dirty="0" err="1">
                <a:solidFill>
                  <a:srgbClr val="516CEE"/>
                </a:solidFill>
                <a:latin typeface="Arial"/>
                <a:cs typeface="Arial"/>
                <a:sym typeface="Arial"/>
              </a:rPr>
              <a:t>Iran</a:t>
            </a:r>
            <a:r>
              <a:rPr lang="es-GT" sz="2586" kern="0" dirty="0">
                <a:solidFill>
                  <a:srgbClr val="516CEE"/>
                </a:solidFill>
                <a:latin typeface="Arial"/>
                <a:cs typeface="Arial"/>
                <a:sym typeface="Arial"/>
              </a:rPr>
              <a:t> financiamiento a terroristas.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GT" sz="2586" kern="0" dirty="0">
                <a:solidFill>
                  <a:srgbClr val="516CEE"/>
                </a:solidFill>
                <a:latin typeface="Arial"/>
                <a:cs typeface="Arial"/>
                <a:sym typeface="Arial"/>
              </a:rPr>
              <a:t>Gran productor de Petróleo hacia China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GT" sz="2586" kern="0" dirty="0">
                <a:solidFill>
                  <a:srgbClr val="516CEE"/>
                </a:solidFill>
                <a:latin typeface="Arial"/>
                <a:cs typeface="Arial"/>
                <a:sym typeface="Arial"/>
              </a:rPr>
              <a:t>Eje: </a:t>
            </a:r>
            <a:r>
              <a:rPr lang="es-GT" sz="2586" kern="0" dirty="0" err="1">
                <a:solidFill>
                  <a:srgbClr val="516CEE"/>
                </a:solidFill>
                <a:latin typeface="Arial"/>
                <a:cs typeface="Arial"/>
                <a:sym typeface="Arial"/>
              </a:rPr>
              <a:t>Iran</a:t>
            </a:r>
            <a:r>
              <a:rPr lang="es-GT" sz="2586" kern="0" dirty="0">
                <a:solidFill>
                  <a:srgbClr val="516CEE"/>
                </a:solidFill>
                <a:latin typeface="Arial"/>
                <a:cs typeface="Arial"/>
                <a:sym typeface="Arial"/>
              </a:rPr>
              <a:t>-China-Rusia-</a:t>
            </a:r>
            <a:r>
              <a:rPr lang="es-GT" sz="2586" kern="0" dirty="0" err="1">
                <a:solidFill>
                  <a:srgbClr val="516CEE"/>
                </a:solidFill>
                <a:latin typeface="Arial"/>
                <a:cs typeface="Arial"/>
                <a:sym typeface="Arial"/>
              </a:rPr>
              <a:t>Izquerda</a:t>
            </a:r>
            <a:r>
              <a:rPr lang="es-GT" sz="2586" kern="0" dirty="0">
                <a:solidFill>
                  <a:srgbClr val="516CEE"/>
                </a:solidFill>
                <a:latin typeface="Arial"/>
                <a:cs typeface="Arial"/>
                <a:sym typeface="Arial"/>
              </a:rPr>
              <a:t> Hispanoamericana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2365F52-9246-333B-DA96-673176252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892" y="1386158"/>
            <a:ext cx="2109009" cy="31841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036FFA6-3EAA-90F4-9DA1-5ECBA0E64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426" y="1594916"/>
            <a:ext cx="5173163" cy="350522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91B602E-7960-D3FF-B617-406E14EBE9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9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4E674-F6D8-5DAB-DA23-067B9E934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10847C91-B810-7E57-37B2-AD75458618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6B1BDF0D-98A4-24DA-3238-04796C37D8CF}"/>
              </a:ext>
            </a:extLst>
          </p:cNvPr>
          <p:cNvSpPr txBox="1"/>
          <p:nvPr/>
        </p:nvSpPr>
        <p:spPr>
          <a:xfrm>
            <a:off x="830243" y="250075"/>
            <a:ext cx="10531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Canales De Distribución: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65035E-9975-DDD4-5410-602AA44943B1}"/>
              </a:ext>
            </a:extLst>
          </p:cNvPr>
          <p:cNvSpPr txBox="1"/>
          <p:nvPr/>
        </p:nvSpPr>
        <p:spPr>
          <a:xfrm>
            <a:off x="8005717" y="2423428"/>
            <a:ext cx="3976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>
                <a:latin typeface="Arial "/>
              </a:rPr>
              <a:t>Cada país tiene su estilo, preferencia y forma de adquirir los alimentos.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66DF01-A6CE-F1A7-32F1-0836BD2F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36" y="1113334"/>
            <a:ext cx="6566444" cy="522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45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1B5E1-7A4E-1A9A-E43F-4E6C657DB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7EA3621D-1B2B-526B-E250-3DB8BCA25A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FEE8FF89-C53C-B6B6-8848-CC43C05421D2}"/>
              </a:ext>
            </a:extLst>
          </p:cNvPr>
          <p:cNvSpPr txBox="1"/>
          <p:nvPr/>
        </p:nvSpPr>
        <p:spPr>
          <a:xfrm>
            <a:off x="251123" y="524395"/>
            <a:ext cx="10531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Preferencias Del Consumidor Recientes.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F0ECA01-F901-3013-075D-80FABC62D701}"/>
              </a:ext>
            </a:extLst>
          </p:cNvPr>
          <p:cNvSpPr txBox="1"/>
          <p:nvPr/>
        </p:nvSpPr>
        <p:spPr>
          <a:xfrm>
            <a:off x="1004751" y="2089210"/>
            <a:ext cx="85538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>
                <a:latin typeface="Arial "/>
              </a:rPr>
              <a:t>Tema precio es importante dada la PPA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>
                <a:latin typeface="Arial "/>
              </a:rPr>
              <a:t>Salud y Nutrición: Huevo proteína de valor biológico, pollo bajo en grasa.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 err="1">
                <a:latin typeface="Arial "/>
              </a:rPr>
              <a:t>Conveniencie</a:t>
            </a:r>
            <a:r>
              <a:rPr lang="es-GT" sz="2400" dirty="0">
                <a:latin typeface="Arial "/>
              </a:rPr>
              <a:t>: </a:t>
            </a:r>
            <a:r>
              <a:rPr lang="es-GT" sz="2400" dirty="0" err="1">
                <a:latin typeface="Arial "/>
              </a:rPr>
              <a:t>ready</a:t>
            </a:r>
            <a:r>
              <a:rPr lang="es-GT" sz="2400" dirty="0">
                <a:latin typeface="Arial "/>
              </a:rPr>
              <a:t> </a:t>
            </a:r>
            <a:r>
              <a:rPr lang="es-GT" sz="2400" dirty="0" err="1">
                <a:latin typeface="Arial "/>
              </a:rPr>
              <a:t>to</a:t>
            </a:r>
            <a:r>
              <a:rPr lang="es-GT" sz="2400" dirty="0">
                <a:latin typeface="Arial "/>
              </a:rPr>
              <a:t> </a:t>
            </a:r>
            <a:r>
              <a:rPr lang="es-GT" sz="2400" dirty="0" err="1">
                <a:latin typeface="Arial "/>
              </a:rPr>
              <a:t>cook</a:t>
            </a:r>
            <a:r>
              <a:rPr lang="es-GT" sz="2400" dirty="0">
                <a:latin typeface="Arial "/>
              </a:rPr>
              <a:t>, huevo y pollo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>
                <a:latin typeface="Arial "/>
              </a:rPr>
              <a:t>Premium &amp; Diferenciado: orgánico, enriquecidos,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 err="1">
                <a:latin typeface="Arial "/>
              </a:rPr>
              <a:t>Shelf</a:t>
            </a:r>
            <a:r>
              <a:rPr lang="es-GT" sz="2400" dirty="0">
                <a:latin typeface="Arial "/>
              </a:rPr>
              <a:t> Life, y Trazabilidad</a:t>
            </a:r>
          </a:p>
        </p:txBody>
      </p:sp>
    </p:spTree>
    <p:extLst>
      <p:ext uri="{BB962C8B-B14F-4D97-AF65-F5344CB8AC3E}">
        <p14:creationId xmlns:p14="http://schemas.microsoft.com/office/powerpoint/2010/main" val="3990295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14127-4FF7-96A6-D814-5C5B04003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66AD0D18-1286-69FA-E668-C710F8344C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CCC6526E-09E3-687C-77D2-4DCCAA0D5D96}"/>
              </a:ext>
            </a:extLst>
          </p:cNvPr>
          <p:cNvSpPr txBox="1"/>
          <p:nvPr/>
        </p:nvSpPr>
        <p:spPr>
          <a:xfrm>
            <a:off x="2425363" y="289552"/>
            <a:ext cx="10531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Estrategias Futuras: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EBC909-45AD-80F8-1B2C-ABF9DC8EC3FB}"/>
              </a:ext>
            </a:extLst>
          </p:cNvPr>
          <p:cNvSpPr txBox="1"/>
          <p:nvPr/>
        </p:nvSpPr>
        <p:spPr>
          <a:xfrm>
            <a:off x="1111883" y="2526090"/>
            <a:ext cx="8553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>
                <a:latin typeface="Arial "/>
              </a:rPr>
              <a:t>Para CA: espacio para crecer y penetrar per </a:t>
            </a:r>
            <a:r>
              <a:rPr lang="es-GT" sz="2400" dirty="0" err="1">
                <a:latin typeface="Arial "/>
              </a:rPr>
              <a:t>capita</a:t>
            </a:r>
            <a:r>
              <a:rPr lang="es-GT" sz="2400" dirty="0">
                <a:latin typeface="Arial 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>
                <a:latin typeface="Arial "/>
              </a:rPr>
              <a:t>Para MX, CR Y RD: Premium, orgánico, nichos.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dirty="0">
                <a:latin typeface="Arial "/>
              </a:rPr>
              <a:t>Para </a:t>
            </a:r>
            <a:r>
              <a:rPr lang="es-GT" sz="2400" dirty="0" err="1">
                <a:latin typeface="Arial "/>
              </a:rPr>
              <a:t>Latam</a:t>
            </a:r>
            <a:r>
              <a:rPr lang="es-GT" sz="2400" dirty="0">
                <a:latin typeface="Arial "/>
              </a:rPr>
              <a:t>: </a:t>
            </a:r>
            <a:r>
              <a:rPr lang="es-GT" sz="2400" dirty="0" err="1">
                <a:latin typeface="Arial "/>
              </a:rPr>
              <a:t>ready</a:t>
            </a:r>
            <a:r>
              <a:rPr lang="es-GT" sz="2400" dirty="0">
                <a:latin typeface="Arial "/>
              </a:rPr>
              <a:t> </a:t>
            </a:r>
            <a:r>
              <a:rPr lang="es-GT" sz="2400" dirty="0" err="1">
                <a:latin typeface="Arial "/>
              </a:rPr>
              <a:t>to</a:t>
            </a:r>
            <a:r>
              <a:rPr lang="es-GT" sz="2400" dirty="0">
                <a:latin typeface="Arial "/>
              </a:rPr>
              <a:t> </a:t>
            </a:r>
            <a:r>
              <a:rPr lang="es-GT" sz="2400" dirty="0" err="1">
                <a:latin typeface="Arial "/>
              </a:rPr>
              <a:t>cook</a:t>
            </a:r>
            <a:r>
              <a:rPr lang="es-GT" sz="2400" dirty="0">
                <a:latin typeface="Arial "/>
              </a:rPr>
              <a:t> </a:t>
            </a:r>
            <a:r>
              <a:rPr lang="es-GT" sz="2400" dirty="0" err="1">
                <a:latin typeface="Arial "/>
              </a:rPr>
              <a:t>strategy</a:t>
            </a:r>
            <a:endParaRPr lang="es-GT" sz="24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7118330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B9733-9E43-6FD7-D8B9-FF609CBC0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0FCC9367-6E85-DACC-EBBC-659EF5B10F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  <p:sp>
        <p:nvSpPr>
          <p:cNvPr id="5" name="Google Shape;1127;p44">
            <a:extLst>
              <a:ext uri="{FF2B5EF4-FFF2-40B4-BE49-F238E27FC236}">
                <a16:creationId xmlns:a16="http://schemas.microsoft.com/office/drawing/2014/main" id="{0B5D7405-0D9F-CD5F-A7A5-A18E932DDE52}"/>
              </a:ext>
            </a:extLst>
          </p:cNvPr>
          <p:cNvSpPr txBox="1">
            <a:spLocks/>
          </p:cNvSpPr>
          <p:nvPr/>
        </p:nvSpPr>
        <p:spPr>
          <a:xfrm>
            <a:off x="1442720" y="2210086"/>
            <a:ext cx="9143999" cy="181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MX" sz="4800" dirty="0">
                <a:solidFill>
                  <a:srgbClr val="003A61"/>
                </a:solidFill>
                <a:latin typeface="Arial Black" panose="020B0A04020102020204" pitchFamily="34" charset="0"/>
              </a:rPr>
              <a:t>GRACIAS POR </a:t>
            </a:r>
            <a:br>
              <a:rPr lang="es-MX" sz="4800" dirty="0">
                <a:latin typeface="Arial Black" panose="020B0A04020102020204" pitchFamily="34" charset="0"/>
              </a:rPr>
            </a:br>
            <a:r>
              <a:rPr lang="es-MX" sz="4800" dirty="0">
                <a:solidFill>
                  <a:srgbClr val="003A61"/>
                </a:solidFill>
                <a:latin typeface="Arial Black" panose="020B0A04020102020204" pitchFamily="34" charset="0"/>
              </a:rPr>
              <a:t>SU ATENCIÓN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FFC9B61-B2BA-85D9-8602-9FCEB8835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110" y="1075666"/>
            <a:ext cx="7620660" cy="54106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9AE51AF-12E2-EA8F-FDCA-20F9394418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59"/>
          <a:stretch>
            <a:fillRect/>
          </a:stretch>
        </p:blipFill>
        <p:spPr>
          <a:xfrm>
            <a:off x="0" y="4958403"/>
            <a:ext cx="7894320" cy="15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49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18FA2-4551-0116-EEFA-9903618D3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0FAAA3-F169-97BB-EACC-7C4C7BBBC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017"/>
            <a:ext cx="9744472" cy="435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83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A7958-47C1-0CA7-FDC1-2970DB923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913741D6-FEB1-5E8F-810A-31046C421862}"/>
              </a:ext>
            </a:extLst>
          </p:cNvPr>
          <p:cNvSpPr txBox="1"/>
          <p:nvPr/>
        </p:nvSpPr>
        <p:spPr>
          <a:xfrm>
            <a:off x="13011150" y="114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AA9297-0998-680B-9C2B-E1A93643B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" y="0"/>
            <a:ext cx="12182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59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F02E5-C87B-9611-77B2-3C6678191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A85FC9-1A13-5318-64E0-396B32069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60" y="103703"/>
            <a:ext cx="1176074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Iran y </a:t>
            </a:r>
            <a:r>
              <a:rPr lang="en-US" sz="40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</a:t>
            </a:r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importancia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D1592EA-8846-9AF9-84C7-178CE9D72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64" y="1260823"/>
            <a:ext cx="3394276" cy="46876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2AB505D-7308-0E59-778A-D11E13F2C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968" y="1260823"/>
            <a:ext cx="3146537" cy="46876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8C5655-F847-2F58-71AA-2371BD9DA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301" y="894821"/>
            <a:ext cx="4051329" cy="365762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161B8A8-E973-C3CF-0EE1-36FCBA1E899E}"/>
              </a:ext>
            </a:extLst>
          </p:cNvPr>
          <p:cNvSpPr txBox="1"/>
          <p:nvPr/>
        </p:nvSpPr>
        <p:spPr>
          <a:xfrm>
            <a:off x="7474733" y="4683082"/>
            <a:ext cx="2324295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MX" sz="1422" kern="0" dirty="0">
                <a:solidFill>
                  <a:srgbClr val="516CEE"/>
                </a:solidFill>
                <a:latin typeface="Arial"/>
                <a:cs typeface="Arial"/>
                <a:sym typeface="Arial"/>
              </a:rPr>
              <a:t>P</a:t>
            </a:r>
            <a:r>
              <a:rPr lang="es-GT" sz="1422" kern="0" dirty="0">
                <a:solidFill>
                  <a:srgbClr val="516CEE"/>
                </a:solidFill>
                <a:latin typeface="Arial"/>
                <a:cs typeface="Arial"/>
                <a:sym typeface="Arial"/>
              </a:rPr>
              <a:t>recio Promedio en 2025 fue de US$ 66 </a:t>
            </a:r>
            <a:r>
              <a:rPr lang="es-GT" sz="1422" kern="0" dirty="0" err="1">
                <a:solidFill>
                  <a:srgbClr val="516CEE"/>
                </a:solidFill>
                <a:latin typeface="Arial"/>
                <a:cs typeface="Arial"/>
                <a:sym typeface="Arial"/>
              </a:rPr>
              <a:t>dol</a:t>
            </a:r>
            <a:r>
              <a:rPr lang="es-GT" sz="1422" kern="0" dirty="0">
                <a:solidFill>
                  <a:srgbClr val="516CEE"/>
                </a:solidFill>
                <a:latin typeface="Arial"/>
                <a:cs typeface="Arial"/>
                <a:sym typeface="Arial"/>
              </a:rPr>
              <a:t> por barril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GT" sz="1422" kern="0" dirty="0">
                <a:solidFill>
                  <a:srgbClr val="516CEE"/>
                </a:solidFill>
                <a:latin typeface="Arial"/>
                <a:cs typeface="Arial"/>
                <a:sym typeface="Arial"/>
              </a:rPr>
              <a:t>seguros, etc.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C6AAE1F-BC6C-7635-17D0-D07F14ED02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11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B55B7-479F-124F-EA3F-249A13FEE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7113D6-FE4B-112E-4092-93DF78B08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60" y="103703"/>
            <a:ext cx="1176074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Impactos </a:t>
            </a:r>
            <a:r>
              <a:rPr lang="en-US" sz="40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Económicos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52797E-B8F3-9974-0B0C-D778C8958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343" y="1230329"/>
            <a:ext cx="4965346" cy="31966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252500E-29C3-5676-0D70-B402E11BC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60" y="1230329"/>
            <a:ext cx="4734146" cy="319661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96952A6-54DB-01D2-A5F0-B4EA14DF2088}"/>
              </a:ext>
            </a:extLst>
          </p:cNvPr>
          <p:cNvSpPr txBox="1"/>
          <p:nvPr/>
        </p:nvSpPr>
        <p:spPr>
          <a:xfrm>
            <a:off x="431260" y="4563072"/>
            <a:ext cx="9776837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GT" sz="1422" kern="0" dirty="0">
                <a:solidFill>
                  <a:srgbClr val="516CEE"/>
                </a:solidFill>
                <a:latin typeface="Arial"/>
                <a:cs typeface="Arial"/>
                <a:sym typeface="Arial"/>
              </a:rPr>
              <a:t>Los Impactos estimados para las ventas y margen empresarial.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55166CD-B17A-52C3-16E0-67FCC7C618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29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25FF0-0BB7-27FD-3F66-23E2DCC79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727FF1C-3980-A209-806F-21AB3D691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60" y="103703"/>
            <a:ext cx="1176074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Impactos </a:t>
            </a:r>
            <a:r>
              <a:rPr lang="en-US" sz="40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Económicos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CFFCCA-81DC-88EA-94A7-4BCF3364C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343" y="1230329"/>
            <a:ext cx="4965346" cy="31966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F090E38-CEAA-7494-2833-3B106B99E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60" y="1230329"/>
            <a:ext cx="4734146" cy="319661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887E067-23D1-135B-0A6F-43FF88682575}"/>
              </a:ext>
            </a:extLst>
          </p:cNvPr>
          <p:cNvSpPr txBox="1"/>
          <p:nvPr/>
        </p:nvSpPr>
        <p:spPr>
          <a:xfrm>
            <a:off x="431260" y="4563072"/>
            <a:ext cx="9776837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GT" sz="1422" kern="0" dirty="0">
                <a:solidFill>
                  <a:srgbClr val="516CEE"/>
                </a:solidFill>
                <a:latin typeface="Arial"/>
                <a:cs typeface="Arial"/>
                <a:sym typeface="Arial"/>
              </a:rPr>
              <a:t>Los Impactos estimados para las ventas y margen empresarial.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53562C-77A4-3BA2-44EE-9B86CD9755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9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C3EB6-F235-1271-507A-B5B4ECCA7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9A1A9D-0B13-40DF-01F0-26A0D313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60" y="103703"/>
            <a:ext cx="1176074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Otros Temas </a:t>
            </a:r>
            <a:r>
              <a:rPr lang="en-US" sz="40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Relavantes</a:t>
            </a:r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Productivos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DFE7F0-0AB0-B7E2-65AC-7F17D806E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75" y="1219097"/>
            <a:ext cx="9129800" cy="44198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AD3D093-DF10-AD92-35FC-EEB698340D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25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C01C7-35B8-6271-A127-888A3E470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B9357-B721-EAE3-8605-CD2150EA2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871"/>
            <a:ext cx="11760740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Producción</a:t>
            </a:r>
            <a:r>
              <a:rPr lang="en-US" sz="4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Industrial  ·  INDPRO</a:t>
            </a:r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C1F1F453-E915-40F0-F412-D257EFF886BF}"/>
              </a:ext>
            </a:extLst>
          </p:cNvPr>
          <p:cNvSpPr/>
          <p:nvPr/>
        </p:nvSpPr>
        <p:spPr>
          <a:xfrm>
            <a:off x="0" y="1078990"/>
            <a:ext cx="12192000" cy="781885"/>
          </a:xfrm>
          <a:prstGeom prst="rect">
            <a:avLst/>
          </a:prstGeom>
          <a:solidFill>
            <a:srgbClr val="F5F6F7"/>
          </a:solidFill>
          <a:ln w="12700">
            <a:solidFill>
              <a:srgbClr val="E0E3E8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GT" sz="232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2">
            <a:extLst>
              <a:ext uri="{FF2B5EF4-FFF2-40B4-BE49-F238E27FC236}">
                <a16:creationId xmlns:a16="http://schemas.microsoft.com/office/drawing/2014/main" id="{103CC762-8419-158C-926E-E219A8590032}"/>
              </a:ext>
            </a:extLst>
          </p:cNvPr>
          <p:cNvSpPr/>
          <p:nvPr/>
        </p:nvSpPr>
        <p:spPr>
          <a:xfrm>
            <a:off x="2072640" y="1802964"/>
            <a:ext cx="554736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4" b="1" i="0" u="none" strike="noStrike" kern="0" cap="none" spc="200" normalizeH="0" baseline="0" noProof="0" dirty="0">
                <a:ln>
                  <a:noFill/>
                </a:ln>
                <a:solidFill>
                  <a:srgbClr val="0773BC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NIVEL</a:t>
            </a:r>
            <a:endParaRPr kumimoji="0" lang="en-US" sz="10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3">
            <a:extLst>
              <a:ext uri="{FF2B5EF4-FFF2-40B4-BE49-F238E27FC236}">
                <a16:creationId xmlns:a16="http://schemas.microsoft.com/office/drawing/2014/main" id="{3899C7A1-B736-5F5D-B460-C4515F2F7995}"/>
              </a:ext>
            </a:extLst>
          </p:cNvPr>
          <p:cNvSpPr/>
          <p:nvPr/>
        </p:nvSpPr>
        <p:spPr>
          <a:xfrm>
            <a:off x="6213380" y="1860876"/>
            <a:ext cx="5547360" cy="2682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4" b="1" i="0" u="none" strike="noStrike" kern="0" cap="none" spc="20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CAMBIO ANUAL  (%)</a:t>
            </a:r>
            <a:endParaRPr kumimoji="0" lang="en-US" sz="10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0">
            <a:extLst>
              <a:ext uri="{FF2B5EF4-FFF2-40B4-BE49-F238E27FC236}">
                <a16:creationId xmlns:a16="http://schemas.microsoft.com/office/drawing/2014/main" id="{4C72C52A-B7C9-3DAD-F809-559C1DB3F0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5826232"/>
              </p:ext>
            </p:extLst>
          </p:nvPr>
        </p:nvGraphicFramePr>
        <p:xfrm>
          <a:off x="279165" y="2022277"/>
          <a:ext cx="4386141" cy="3001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1">
            <a:extLst>
              <a:ext uri="{FF2B5EF4-FFF2-40B4-BE49-F238E27FC236}">
                <a16:creationId xmlns:a16="http://schemas.microsoft.com/office/drawing/2014/main" id="{62B22C92-05A8-AC58-3F35-66ED878E4A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8081822"/>
              </p:ext>
            </p:extLst>
          </p:nvPr>
        </p:nvGraphicFramePr>
        <p:xfrm>
          <a:off x="5131837" y="2129101"/>
          <a:ext cx="4525347" cy="3023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4">
            <a:extLst>
              <a:ext uri="{FF2B5EF4-FFF2-40B4-BE49-F238E27FC236}">
                <a16:creationId xmlns:a16="http://schemas.microsoft.com/office/drawing/2014/main" id="{0EB674D4-8D83-7C33-61ED-2918ABE71B25}"/>
              </a:ext>
            </a:extLst>
          </p:cNvPr>
          <p:cNvSpPr/>
          <p:nvPr/>
        </p:nvSpPr>
        <p:spPr>
          <a:xfrm>
            <a:off x="548640" y="1078992"/>
            <a:ext cx="304800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0" cap="none" spc="20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ÚLTIMO DATO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CBA9CC78-6A8B-E831-DF74-98A002C5F4B1}"/>
              </a:ext>
            </a:extLst>
          </p:cNvPr>
          <p:cNvSpPr/>
          <p:nvPr/>
        </p:nvSpPr>
        <p:spPr>
          <a:xfrm>
            <a:off x="548640" y="1298448"/>
            <a:ext cx="341376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3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101.79</a:t>
            </a:r>
            <a:endParaRPr kumimoji="0" lang="en-US" sz="310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27F7DE4A-525C-CB63-FA1B-CEF129ACEB3F}"/>
              </a:ext>
            </a:extLst>
          </p:cNvPr>
          <p:cNvSpPr/>
          <p:nvPr/>
        </p:nvSpPr>
        <p:spPr>
          <a:xfrm>
            <a:off x="4328160" y="1078992"/>
            <a:ext cx="304800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0" cap="none" spc="20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CAMBIO INTERANUAL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23A3CB07-8591-1050-1B01-19486EDAED85}"/>
              </a:ext>
            </a:extLst>
          </p:cNvPr>
          <p:cNvSpPr/>
          <p:nvPr/>
        </p:nvSpPr>
        <p:spPr>
          <a:xfrm>
            <a:off x="4328160" y="1298448"/>
            <a:ext cx="30480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3" b="1" i="0" u="none" strike="noStrike" kern="1200" cap="none" spc="0" normalizeH="0" baseline="0" noProof="0" dirty="0">
                <a:ln>
                  <a:noFill/>
                </a:ln>
                <a:solidFill>
                  <a:srgbClr val="2E7D32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▲ +0.74%</a:t>
            </a:r>
            <a:endParaRPr kumimoji="0" lang="en-US" sz="310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6A7C86DE-8777-BAE5-65BF-7FC4FB3371AE}"/>
              </a:ext>
            </a:extLst>
          </p:cNvPr>
          <p:cNvSpPr/>
          <p:nvPr/>
        </p:nvSpPr>
        <p:spPr>
          <a:xfrm>
            <a:off x="8229600" y="1078992"/>
            <a:ext cx="3657600" cy="243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9" b="0" i="0" u="none" strike="noStrike" kern="0" cap="none" spc="200" normalizeH="0" baseline="0" noProof="0" dirty="0">
                <a:ln>
                  <a:noFill/>
                </a:ln>
                <a:solidFill>
                  <a:srgbClr val="888687"/>
                </a:solidFill>
                <a:effectLst/>
                <a:uLnTx/>
                <a:uFillTx/>
                <a:latin typeface="Arial" panose="020B0604020202020204" pitchFamily="34" charset="0"/>
                <a:ea typeface="Century Gothic" pitchFamily="34" charset="-122"/>
                <a:cs typeface="Arial" panose="020B0604020202020204" pitchFamily="34" charset="0"/>
              </a:rPr>
              <a:t>FECHA DEL DATO</a:t>
            </a:r>
            <a:endParaRPr kumimoji="0" lang="en-US" sz="96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232187F6-B014-80B0-C3FC-54B521242668}"/>
              </a:ext>
            </a:extLst>
          </p:cNvPr>
          <p:cNvSpPr/>
          <p:nvPr/>
        </p:nvSpPr>
        <p:spPr>
          <a:xfrm>
            <a:off x="8229600" y="1298448"/>
            <a:ext cx="365760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6" b="1" i="0" u="none" strike="noStrike" kern="1200" cap="none" spc="0" normalizeH="0" baseline="0" noProof="0" dirty="0">
                <a:ln>
                  <a:noFill/>
                </a:ln>
                <a:solidFill>
                  <a:srgbClr val="003A61"/>
                </a:solidFill>
                <a:effectLst/>
                <a:uLnTx/>
                <a:uFillTx/>
                <a:latin typeface="Century Gothic" pitchFamily="34" charset="0"/>
                <a:ea typeface="Century Gothic" pitchFamily="34" charset="-122"/>
                <a:cs typeface="Century Gothic" pitchFamily="34" charset="-120"/>
              </a:rPr>
              <a:t>Mar 2026</a:t>
            </a:r>
            <a:endParaRPr kumimoji="0" lang="en-US" sz="258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3460269-F691-9C80-482A-8AC80B7618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714" y="-67214"/>
            <a:ext cx="2618180" cy="7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19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5884</TotalTime>
  <Words>931</Words>
  <Application>Microsoft Office PowerPoint</Application>
  <PresentationFormat>Panorámica</PresentationFormat>
  <Paragraphs>242</Paragraphs>
  <Slides>45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4" baseType="lpstr">
      <vt:lpstr>Aptos</vt:lpstr>
      <vt:lpstr>Arial</vt:lpstr>
      <vt:lpstr>Arial </vt:lpstr>
      <vt:lpstr>Arial Black</vt:lpstr>
      <vt:lpstr>Calibri</vt:lpstr>
      <vt:lpstr>Calibri Light</vt:lpstr>
      <vt:lpstr>Century Gothic</vt:lpstr>
      <vt:lpstr>Office Theme</vt:lpstr>
      <vt:lpstr>Worksheet</vt:lpstr>
      <vt:lpstr>Presentación de PowerPoint</vt:lpstr>
      <vt:lpstr>Latinoamerica Y Las Prospección 2026 </vt:lpstr>
      <vt:lpstr>Highlights Globales a considerar que impactan a la Región</vt:lpstr>
      <vt:lpstr>Iran y su importancia</vt:lpstr>
      <vt:lpstr>Iran y su importancia</vt:lpstr>
      <vt:lpstr>Impactos Económicos</vt:lpstr>
      <vt:lpstr>Impactos Económicos</vt:lpstr>
      <vt:lpstr>Otros Temas Relavantes Productivos</vt:lpstr>
      <vt:lpstr>Producción Industrial  ·  INDPRO</vt:lpstr>
      <vt:lpstr>Órdenes De Bienes Duraderos  ·  Dgorder</vt:lpstr>
      <vt:lpstr>Ajuste del Consumidor: ¿Se terminó?</vt:lpstr>
      <vt:lpstr>Indicadores Clave  ·  Retail y Consumidor Usa</vt:lpstr>
      <vt:lpstr>Variación Anual Por Categoría  ·  Retail Usa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Auburn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Amit Morey</dc:creator>
  <cp:lastModifiedBy>DELL</cp:lastModifiedBy>
  <cp:revision>164</cp:revision>
  <cp:lastPrinted>2019-08-21T13:50:26Z</cp:lastPrinted>
  <dcterms:created xsi:type="dcterms:W3CDTF">2018-08-21T13:45:12Z</dcterms:created>
  <dcterms:modified xsi:type="dcterms:W3CDTF">2026-05-13T22:37:47Z</dcterms:modified>
</cp:coreProperties>
</file>