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738" r:id="rId2"/>
    <p:sldId id="267" r:id="rId3"/>
    <p:sldId id="739" r:id="rId4"/>
    <p:sldId id="741" r:id="rId5"/>
    <p:sldId id="742" r:id="rId6"/>
    <p:sldId id="740" r:id="rId7"/>
    <p:sldId id="743" r:id="rId8"/>
    <p:sldId id="744" r:id="rId9"/>
    <p:sldId id="752" r:id="rId10"/>
    <p:sldId id="745" r:id="rId11"/>
    <p:sldId id="746" r:id="rId12"/>
    <p:sldId id="747" r:id="rId13"/>
    <p:sldId id="748" r:id="rId14"/>
    <p:sldId id="750" r:id="rId15"/>
    <p:sldId id="749" r:id="rId16"/>
    <p:sldId id="751" r:id="rId17"/>
    <p:sldId id="753" r:id="rId18"/>
    <p:sldId id="754" r:id="rId19"/>
    <p:sldId id="755" r:id="rId20"/>
    <p:sldId id="756" r:id="rId21"/>
    <p:sldId id="757" r:id="rId22"/>
    <p:sldId id="758" r:id="rId23"/>
    <p:sldId id="759" r:id="rId24"/>
    <p:sldId id="760" r:id="rId25"/>
    <p:sldId id="761" r:id="rId26"/>
    <p:sldId id="762" r:id="rId27"/>
    <p:sldId id="763" r:id="rId28"/>
    <p:sldId id="764" r:id="rId29"/>
    <p:sldId id="765" r:id="rId30"/>
    <p:sldId id="766" r:id="rId31"/>
    <p:sldId id="767" r:id="rId32"/>
    <p:sldId id="768" r:id="rId33"/>
    <p:sldId id="769" r:id="rId34"/>
    <p:sldId id="770" r:id="rId35"/>
    <p:sldId id="771" r:id="rId36"/>
    <p:sldId id="772" r:id="rId37"/>
    <p:sldId id="773" r:id="rId38"/>
    <p:sldId id="774" r:id="rId39"/>
    <p:sldId id="775" r:id="rId40"/>
    <p:sldId id="776" r:id="rId41"/>
    <p:sldId id="777" r:id="rId42"/>
    <p:sldId id="778" r:id="rId43"/>
    <p:sldId id="779" r:id="rId44"/>
    <p:sldId id="780" r:id="rId45"/>
    <p:sldId id="781" r:id="rId46"/>
    <p:sldId id="782" r:id="rId47"/>
    <p:sldId id="783" r:id="rId48"/>
    <p:sldId id="784" r:id="rId49"/>
    <p:sldId id="785" r:id="rId50"/>
    <p:sldId id="786" r:id="rId51"/>
    <p:sldId id="787" r:id="rId52"/>
    <p:sldId id="788" r:id="rId53"/>
    <p:sldId id="789" r:id="rId54"/>
    <p:sldId id="790" r:id="rId55"/>
    <p:sldId id="791" r:id="rId56"/>
    <p:sldId id="792" r:id="rId57"/>
    <p:sldId id="793" r:id="rId58"/>
    <p:sldId id="794" r:id="rId59"/>
    <p:sldId id="795" r:id="rId60"/>
    <p:sldId id="796" r:id="rId61"/>
    <p:sldId id="800" r:id="rId62"/>
    <p:sldId id="801" r:id="rId63"/>
    <p:sldId id="802" r:id="rId64"/>
    <p:sldId id="797" r:id="rId65"/>
    <p:sldId id="798" r:id="rId66"/>
    <p:sldId id="799"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BB4A69-0162-41B0-AE61-CEFBAC302811}" v="5" dt="2026-04-24T13:55:27.7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3EB619-CA39-4E71-9BFD-F4EC1FD32117}" type="datetimeFigureOut">
              <a:rPr lang="en-US" smtClean="0"/>
              <a:t>5/13/2026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A02CAC-86CC-41BD-BCD5-51A153FFE7DB}" type="slidenum">
              <a:rPr lang="en-US" smtClean="0"/>
              <a:t>‹Nº›</a:t>
            </a:fld>
            <a:endParaRPr lang="en-US"/>
          </a:p>
        </p:txBody>
      </p:sp>
    </p:spTree>
    <p:extLst>
      <p:ext uri="{BB962C8B-B14F-4D97-AF65-F5344CB8AC3E}">
        <p14:creationId xmlns:p14="http://schemas.microsoft.com/office/powerpoint/2010/main" val="2053314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HN"/>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DD2CD-A2F4-4DF3-B896-04A6CFA3313A}" type="datetimeFigureOut">
              <a:rPr lang="es-HN" smtClean="0"/>
              <a:t>13/5/2026</a:t>
            </a:fld>
            <a:endParaRPr lang="es-HN"/>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HN"/>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HN"/>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HN"/>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819DCF-0D1B-4349-830E-F8748B5E7F89}" type="slidenum">
              <a:rPr lang="es-HN" smtClean="0"/>
              <a:t>‹Nº›</a:t>
            </a:fld>
            <a:endParaRPr lang="es-HN"/>
          </a:p>
        </p:txBody>
      </p:sp>
    </p:spTree>
    <p:extLst>
      <p:ext uri="{BB962C8B-B14F-4D97-AF65-F5344CB8AC3E}">
        <p14:creationId xmlns:p14="http://schemas.microsoft.com/office/powerpoint/2010/main" val="3633838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B146EFFB-5EBA-EF43-B764-9F0AAE49B4EA}" type="slidenum">
              <a:rPr lang="en-US" smtClean="0"/>
              <a:t>1</a:t>
            </a:fld>
            <a:endParaRPr lang="en-US"/>
          </a:p>
        </p:txBody>
      </p:sp>
    </p:spTree>
    <p:extLst>
      <p:ext uri="{BB962C8B-B14F-4D97-AF65-F5344CB8AC3E}">
        <p14:creationId xmlns:p14="http://schemas.microsoft.com/office/powerpoint/2010/main" val="418242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D243-1F92-B0B2-85B7-652B696BB8F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BAA46C-5E9A-7C44-6895-FE891588B4B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E44116F-A051-41B0-18B7-A741A0A3C873}"/>
              </a:ext>
            </a:extLst>
          </p:cNvPr>
          <p:cNvSpPr>
            <a:spLocks noGrp="1"/>
          </p:cNvSpPr>
          <p:nvPr>
            <p:ph type="body" idx="1"/>
          </p:nvPr>
        </p:nvSpPr>
        <p:spPr/>
        <p:txBody>
          <a:bodyPr/>
          <a:lstStyle/>
          <a:p>
            <a:endParaRPr lang="en-US" dirty="0"/>
          </a:p>
        </p:txBody>
      </p:sp>
      <p:sp>
        <p:nvSpPr>
          <p:cNvPr id="4" name="Marcador de número de diapositiva 3">
            <a:extLst>
              <a:ext uri="{FF2B5EF4-FFF2-40B4-BE49-F238E27FC236}">
                <a16:creationId xmlns:a16="http://schemas.microsoft.com/office/drawing/2014/main" id="{0AAC9AC1-D51E-0D58-7AE4-1A253D9988B0}"/>
              </a:ext>
            </a:extLst>
          </p:cNvPr>
          <p:cNvSpPr>
            <a:spLocks noGrp="1"/>
          </p:cNvSpPr>
          <p:nvPr>
            <p:ph type="sldNum" sz="quarter" idx="5"/>
          </p:nvPr>
        </p:nvSpPr>
        <p:spPr/>
        <p:txBody>
          <a:bodyPr/>
          <a:lstStyle/>
          <a:p>
            <a:fld id="{B146EFFB-5EBA-EF43-B764-9F0AAE49B4EA}" type="slidenum">
              <a:rPr lang="en-US" smtClean="0"/>
              <a:t>66</a:t>
            </a:fld>
            <a:endParaRPr lang="en-US"/>
          </a:p>
        </p:txBody>
      </p:sp>
    </p:spTree>
    <p:extLst>
      <p:ext uri="{BB962C8B-B14F-4D97-AF65-F5344CB8AC3E}">
        <p14:creationId xmlns:p14="http://schemas.microsoft.com/office/powerpoint/2010/main" val="999246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791652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1809705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80086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13" name="Marcador de número de diapositiva 4">
            <a:extLst>
              <a:ext uri="{FF2B5EF4-FFF2-40B4-BE49-F238E27FC236}">
                <a16:creationId xmlns:a16="http://schemas.microsoft.com/office/drawing/2014/main" id="{692FBC81-AA45-E73E-2C85-8DC81C922EC7}"/>
              </a:ext>
            </a:extLst>
          </p:cNvPr>
          <p:cNvSpPr>
            <a:spLocks noGrp="1"/>
          </p:cNvSpPr>
          <p:nvPr>
            <p:ph type="sldNum" sz="quarter" idx="4294967295"/>
          </p:nvPr>
        </p:nvSpPr>
        <p:spPr>
          <a:xfrm>
            <a:off x="10466362" y="6481863"/>
            <a:ext cx="1725637" cy="365125"/>
          </a:xfrm>
          <a:prstGeom prst="rect">
            <a:avLst/>
          </a:prstGeom>
        </p:spPr>
        <p:txBody>
          <a:bodyPr/>
          <a:lstStyle>
            <a:lvl1pPr algn="ctr">
              <a:defRPr sz="1200"/>
            </a:lvl1pPr>
          </a:lstStyle>
          <a:p>
            <a:fld id="{026E68B0-89B8-8B42-A350-39AEA00018DC}" type="slidenum">
              <a:rPr lang="en-US" smtClean="0"/>
              <a:pPr/>
              <a:t>‹Nº›</a:t>
            </a:fld>
            <a:endParaRPr lang="en-US" dirty="0"/>
          </a:p>
        </p:txBody>
      </p:sp>
    </p:spTree>
    <p:extLst>
      <p:ext uri="{BB962C8B-B14F-4D97-AF65-F5344CB8AC3E}">
        <p14:creationId xmlns:p14="http://schemas.microsoft.com/office/powerpoint/2010/main" val="303595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324057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427614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51115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42512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313266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71110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119303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E2D658E-9233-45A2-9CE4-7544F16A2265}" type="datetimeFigureOut">
              <a:rPr lang="en-US" smtClean="0"/>
              <a:t>5/13/2026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139DB48-299F-438D-B779-5BC3202D4304}" type="slidenum">
              <a:rPr lang="en-US" smtClean="0"/>
              <a:t>‹Nº›</a:t>
            </a:fld>
            <a:endParaRPr lang="en-US"/>
          </a:p>
        </p:txBody>
      </p:sp>
    </p:spTree>
    <p:extLst>
      <p:ext uri="{BB962C8B-B14F-4D97-AF65-F5344CB8AC3E}">
        <p14:creationId xmlns:p14="http://schemas.microsoft.com/office/powerpoint/2010/main" val="2005937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fld id="{0139DB48-299F-438D-B779-5BC3202D4304}" type="slidenum">
              <a:rPr lang="en-US" smtClean="0"/>
              <a:pPr algn="ctr"/>
              <a:t>‹Nº›</a:t>
            </a:fld>
            <a:endParaRPr lang="en-US"/>
          </a:p>
        </p:txBody>
      </p:sp>
      <p:pic>
        <p:nvPicPr>
          <p:cNvPr id="5" name="Picture 4">
            <a:extLst>
              <a:ext uri="{FF2B5EF4-FFF2-40B4-BE49-F238E27FC236}">
                <a16:creationId xmlns:a16="http://schemas.microsoft.com/office/drawing/2014/main" id="{EB81BD75-1754-9927-329F-39B047744EB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54892" y="4552512"/>
            <a:ext cx="1898908" cy="1850855"/>
          </a:xfrm>
          <a:prstGeom prst="rect">
            <a:avLst/>
          </a:prstGeom>
        </p:spPr>
      </p:pic>
      <p:pic>
        <p:nvPicPr>
          <p:cNvPr id="10" name="Picture 9">
            <a:extLst>
              <a:ext uri="{FF2B5EF4-FFF2-40B4-BE49-F238E27FC236}">
                <a16:creationId xmlns:a16="http://schemas.microsoft.com/office/drawing/2014/main" id="{6FB322D8-D5DF-F83B-B36E-43C40CA43FF3}"/>
              </a:ext>
            </a:extLst>
          </p:cNvPr>
          <p:cNvPicPr>
            <a:picLocks noChangeAspect="1"/>
          </p:cNvPicPr>
          <p:nvPr userDrawn="1"/>
        </p:nvPicPr>
        <p:blipFill>
          <a:blip r:embed="rId15"/>
          <a:stretch>
            <a:fillRect/>
          </a:stretch>
        </p:blipFill>
        <p:spPr>
          <a:xfrm>
            <a:off x="13855" y="6450384"/>
            <a:ext cx="12192000" cy="407616"/>
          </a:xfrm>
          <a:prstGeom prst="rect">
            <a:avLst/>
          </a:prstGeom>
        </p:spPr>
      </p:pic>
    </p:spTree>
    <p:extLst>
      <p:ext uri="{BB962C8B-B14F-4D97-AF65-F5344CB8AC3E}">
        <p14:creationId xmlns:p14="http://schemas.microsoft.com/office/powerpoint/2010/main" val="3291909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mark.jordan@leapmarkets.com"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mark.jordan@leapmarkets.com"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BD7FFE65-7D7E-411E-3B31-808031B2ED2D}"/>
              </a:ext>
            </a:extLst>
          </p:cNvPr>
          <p:cNvSpPr txBox="1"/>
          <p:nvPr/>
        </p:nvSpPr>
        <p:spPr>
          <a:xfrm>
            <a:off x="13011150" y="1143000"/>
            <a:ext cx="184731" cy="369332"/>
          </a:xfrm>
          <a:prstGeom prst="rect">
            <a:avLst/>
          </a:prstGeom>
          <a:noFill/>
        </p:spPr>
        <p:txBody>
          <a:bodyPr wrap="none" rtlCol="0">
            <a:spAutoFit/>
          </a:bodyPr>
          <a:lstStyle/>
          <a:p>
            <a:endParaRPr lang="en-US" dirty="0"/>
          </a:p>
        </p:txBody>
      </p:sp>
      <p:pic>
        <p:nvPicPr>
          <p:cNvPr id="14" name="Picture 13">
            <a:extLst>
              <a:ext uri="{FF2B5EF4-FFF2-40B4-BE49-F238E27FC236}">
                <a16:creationId xmlns:a16="http://schemas.microsoft.com/office/drawing/2014/main" id="{50B51003-094D-6ED1-25BE-F029D0CB8E1A}"/>
              </a:ext>
            </a:extLst>
          </p:cNvPr>
          <p:cNvPicPr>
            <a:picLocks noChangeAspect="1"/>
          </p:cNvPicPr>
          <p:nvPr/>
        </p:nvPicPr>
        <p:blipFill>
          <a:blip r:embed="rId3"/>
          <a:stretch>
            <a:fillRect/>
          </a:stretch>
        </p:blipFill>
        <p:spPr>
          <a:xfrm>
            <a:off x="9465" y="0"/>
            <a:ext cx="12182535" cy="6858000"/>
          </a:xfrm>
          <a:prstGeom prst="rect">
            <a:avLst/>
          </a:prstGeom>
        </p:spPr>
      </p:pic>
    </p:spTree>
    <p:extLst>
      <p:ext uri="{BB962C8B-B14F-4D97-AF65-F5344CB8AC3E}">
        <p14:creationId xmlns:p14="http://schemas.microsoft.com/office/powerpoint/2010/main" val="170538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91A9A-3799-198A-9B63-3015A353A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F23274-4C97-AC31-2BD3-6F06490266E1}"/>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Severe Drought Blankets Much of the U.S. Outside of the Crucial Midwest Region</a:t>
            </a:r>
          </a:p>
        </p:txBody>
      </p:sp>
      <p:sp>
        <p:nvSpPr>
          <p:cNvPr id="6" name="TextBox 5">
            <a:extLst>
              <a:ext uri="{FF2B5EF4-FFF2-40B4-BE49-F238E27FC236}">
                <a16:creationId xmlns:a16="http://schemas.microsoft.com/office/drawing/2014/main" id="{16CFF364-F1AF-817F-1E9B-A0FF76F4DFA5}"/>
              </a:ext>
            </a:extLst>
          </p:cNvPr>
          <p:cNvSpPr txBox="1"/>
          <p:nvPr/>
        </p:nvSpPr>
        <p:spPr>
          <a:xfrm>
            <a:off x="7199257" y="2151928"/>
            <a:ext cx="3773543"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Current U.S. weather patterns contain “echoes from 2012.”  </a:t>
            </a:r>
          </a:p>
        </p:txBody>
      </p:sp>
      <p:sp>
        <p:nvSpPr>
          <p:cNvPr id="7" name="TextBox 6">
            <a:extLst>
              <a:ext uri="{FF2B5EF4-FFF2-40B4-BE49-F238E27FC236}">
                <a16:creationId xmlns:a16="http://schemas.microsoft.com/office/drawing/2014/main" id="{EB32F41B-FDB8-DCD9-044E-0FDE3924F59F}"/>
              </a:ext>
            </a:extLst>
          </p:cNvPr>
          <p:cNvSpPr txBox="1"/>
          <p:nvPr/>
        </p:nvSpPr>
        <p:spPr>
          <a:xfrm>
            <a:off x="7199257" y="2930272"/>
            <a:ext cx="4558547" cy="147732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Globally, a transition from a La Nina weather pattern to El Nino is expected by later this year, with some forecasters suggesting there is a 1-in-4 chance of a “Super El Nino” on the horizon. </a:t>
            </a:r>
          </a:p>
        </p:txBody>
      </p:sp>
      <p:pic>
        <p:nvPicPr>
          <p:cNvPr id="4" name="Picture 3">
            <a:extLst>
              <a:ext uri="{FF2B5EF4-FFF2-40B4-BE49-F238E27FC236}">
                <a16:creationId xmlns:a16="http://schemas.microsoft.com/office/drawing/2014/main" id="{0DDA2F47-C519-A547-35F5-C64E2108C524}"/>
              </a:ext>
            </a:extLst>
          </p:cNvPr>
          <p:cNvPicPr>
            <a:picLocks noChangeAspect="1"/>
          </p:cNvPicPr>
          <p:nvPr/>
        </p:nvPicPr>
        <p:blipFill>
          <a:blip r:embed="rId2"/>
          <a:stretch>
            <a:fillRect/>
          </a:stretch>
        </p:blipFill>
        <p:spPr>
          <a:xfrm>
            <a:off x="233464" y="1981200"/>
            <a:ext cx="6570453" cy="4399280"/>
          </a:xfrm>
          <a:prstGeom prst="rect">
            <a:avLst/>
          </a:prstGeom>
        </p:spPr>
      </p:pic>
    </p:spTree>
    <p:extLst>
      <p:ext uri="{BB962C8B-B14F-4D97-AF65-F5344CB8AC3E}">
        <p14:creationId xmlns:p14="http://schemas.microsoft.com/office/powerpoint/2010/main" val="201278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FA20A-7352-797E-C71F-1256C7450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425F4-5B38-DCE3-2CA7-91A0B096ADFF}"/>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Corn Yield Prospects Dampened by Drought Concerns and Diminished Fertilizer Access</a:t>
            </a:r>
          </a:p>
        </p:txBody>
      </p:sp>
      <p:pic>
        <p:nvPicPr>
          <p:cNvPr id="7" name="Picture 6">
            <a:extLst>
              <a:ext uri="{FF2B5EF4-FFF2-40B4-BE49-F238E27FC236}">
                <a16:creationId xmlns:a16="http://schemas.microsoft.com/office/drawing/2014/main" id="{BBC75F8C-C60D-2D47-4CE9-F6EB6CABD54A}"/>
              </a:ext>
            </a:extLst>
          </p:cNvPr>
          <p:cNvPicPr>
            <a:picLocks noChangeAspect="1"/>
          </p:cNvPicPr>
          <p:nvPr/>
        </p:nvPicPr>
        <p:blipFill>
          <a:blip r:embed="rId2"/>
          <a:stretch>
            <a:fillRect/>
          </a:stretch>
        </p:blipFill>
        <p:spPr>
          <a:xfrm>
            <a:off x="233464" y="2173857"/>
            <a:ext cx="9221087" cy="3416783"/>
          </a:xfrm>
          <a:prstGeom prst="rect">
            <a:avLst/>
          </a:prstGeom>
        </p:spPr>
      </p:pic>
      <p:sp>
        <p:nvSpPr>
          <p:cNvPr id="9" name="TextBox 8">
            <a:extLst>
              <a:ext uri="{FF2B5EF4-FFF2-40B4-BE49-F238E27FC236}">
                <a16:creationId xmlns:a16="http://schemas.microsoft.com/office/drawing/2014/main" id="{287ABC4A-1864-724E-7417-7B6DAF911D23}"/>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10" name="Rectangle: Rounded Corners 9">
            <a:extLst>
              <a:ext uri="{FF2B5EF4-FFF2-40B4-BE49-F238E27FC236}">
                <a16:creationId xmlns:a16="http://schemas.microsoft.com/office/drawing/2014/main" id="{EFC69E87-3C00-2543-BBE6-1E26DC14B8D0}"/>
              </a:ext>
            </a:extLst>
          </p:cNvPr>
          <p:cNvSpPr/>
          <p:nvPr/>
        </p:nvSpPr>
        <p:spPr>
          <a:xfrm>
            <a:off x="6590938" y="3146196"/>
            <a:ext cx="517228" cy="1922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3C689F0-D77B-5B26-DDCF-D5EA3F65F12A}"/>
              </a:ext>
            </a:extLst>
          </p:cNvPr>
          <p:cNvSpPr/>
          <p:nvPr/>
        </p:nvSpPr>
        <p:spPr>
          <a:xfrm>
            <a:off x="8937323" y="3146196"/>
            <a:ext cx="517228" cy="1922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D9633B4-05A6-FE44-4E8C-C08FF90944B2}"/>
              </a:ext>
            </a:extLst>
          </p:cNvPr>
          <p:cNvSpPr txBox="1"/>
          <p:nvPr/>
        </p:nvSpPr>
        <p:spPr>
          <a:xfrm>
            <a:off x="9552317" y="2690336"/>
            <a:ext cx="2639683" cy="1477328"/>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A shortfall comparable to 2012 (in percentage terms, versus trend) would result in an average U.S. corn yield this year of around 140-145 bushels per acre.</a:t>
            </a:r>
          </a:p>
        </p:txBody>
      </p:sp>
    </p:spTree>
    <p:extLst>
      <p:ext uri="{BB962C8B-B14F-4D97-AF65-F5344CB8AC3E}">
        <p14:creationId xmlns:p14="http://schemas.microsoft.com/office/powerpoint/2010/main" val="1928610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ACA6D-9699-DF73-40D7-466E06AD35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2A4C4-9ADA-C714-C4BB-1A683726C72B}"/>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Soybean Acreage Likely to Increase This Year, Limiting Upside Price Pressures in This Space</a:t>
            </a:r>
          </a:p>
        </p:txBody>
      </p:sp>
      <p:pic>
        <p:nvPicPr>
          <p:cNvPr id="5" name="Picture 4">
            <a:extLst>
              <a:ext uri="{FF2B5EF4-FFF2-40B4-BE49-F238E27FC236}">
                <a16:creationId xmlns:a16="http://schemas.microsoft.com/office/drawing/2014/main" id="{1C079FB3-62FB-4B1C-726A-556EEA5E3FC1}"/>
              </a:ext>
            </a:extLst>
          </p:cNvPr>
          <p:cNvPicPr>
            <a:picLocks noChangeAspect="1"/>
          </p:cNvPicPr>
          <p:nvPr/>
        </p:nvPicPr>
        <p:blipFill>
          <a:blip r:embed="rId2"/>
          <a:stretch>
            <a:fillRect/>
          </a:stretch>
        </p:blipFill>
        <p:spPr>
          <a:xfrm>
            <a:off x="233463" y="2180505"/>
            <a:ext cx="9177955" cy="3418038"/>
          </a:xfrm>
          <a:prstGeom prst="rect">
            <a:avLst/>
          </a:prstGeom>
        </p:spPr>
      </p:pic>
      <p:sp>
        <p:nvSpPr>
          <p:cNvPr id="6" name="TextBox 5">
            <a:extLst>
              <a:ext uri="{FF2B5EF4-FFF2-40B4-BE49-F238E27FC236}">
                <a16:creationId xmlns:a16="http://schemas.microsoft.com/office/drawing/2014/main" id="{7D2D54F8-EAD1-E601-382C-087AF1689147}"/>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7" name="Rectangle: Rounded Corners 6">
            <a:extLst>
              <a:ext uri="{FF2B5EF4-FFF2-40B4-BE49-F238E27FC236}">
                <a16:creationId xmlns:a16="http://schemas.microsoft.com/office/drawing/2014/main" id="{2DB6FD3B-F2CA-1E9A-AFB3-E055278EAAD9}"/>
              </a:ext>
            </a:extLst>
          </p:cNvPr>
          <p:cNvSpPr/>
          <p:nvPr/>
        </p:nvSpPr>
        <p:spPr>
          <a:xfrm>
            <a:off x="8920248" y="2818391"/>
            <a:ext cx="517228" cy="1922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FEEB0A9-ED16-A905-D89F-C60EE200FE0C}"/>
              </a:ext>
            </a:extLst>
          </p:cNvPr>
          <p:cNvSpPr/>
          <p:nvPr/>
        </p:nvSpPr>
        <p:spPr>
          <a:xfrm>
            <a:off x="6588062" y="2818391"/>
            <a:ext cx="517228" cy="1922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B93863-DE02-4AD9-02AC-12181AAE3420}"/>
              </a:ext>
            </a:extLst>
          </p:cNvPr>
          <p:cNvSpPr txBox="1"/>
          <p:nvPr/>
        </p:nvSpPr>
        <p:spPr>
          <a:xfrm>
            <a:off x="9552317" y="2690336"/>
            <a:ext cx="2639683" cy="124649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Soybeans represent one of the very few options among major row crops for U.S. farmers to be profitable this year. </a:t>
            </a:r>
          </a:p>
        </p:txBody>
      </p:sp>
    </p:spTree>
    <p:extLst>
      <p:ext uri="{BB962C8B-B14F-4D97-AF65-F5344CB8AC3E}">
        <p14:creationId xmlns:p14="http://schemas.microsoft.com/office/powerpoint/2010/main" val="3931055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52FCE-D1E1-C65D-0758-E7AF230B2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492EE-8CD8-2E9A-6F67-0E0BDA3359E4}"/>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Added Crushing Capacity in the U.S. Limits Upside Price Pressures for Soybean Meal </a:t>
            </a:r>
          </a:p>
        </p:txBody>
      </p:sp>
      <p:pic>
        <p:nvPicPr>
          <p:cNvPr id="5" name="Picture 4">
            <a:extLst>
              <a:ext uri="{FF2B5EF4-FFF2-40B4-BE49-F238E27FC236}">
                <a16:creationId xmlns:a16="http://schemas.microsoft.com/office/drawing/2014/main" id="{B44BAB58-16B7-2801-B8BB-8270E39336D0}"/>
              </a:ext>
            </a:extLst>
          </p:cNvPr>
          <p:cNvPicPr>
            <a:picLocks noChangeAspect="1"/>
          </p:cNvPicPr>
          <p:nvPr/>
        </p:nvPicPr>
        <p:blipFill>
          <a:blip r:embed="rId2"/>
          <a:stretch>
            <a:fillRect/>
          </a:stretch>
        </p:blipFill>
        <p:spPr>
          <a:xfrm>
            <a:off x="233463" y="1902994"/>
            <a:ext cx="6313985" cy="3903619"/>
          </a:xfrm>
          <a:prstGeom prst="rect">
            <a:avLst/>
          </a:prstGeom>
        </p:spPr>
      </p:pic>
      <p:sp>
        <p:nvSpPr>
          <p:cNvPr id="6" name="TextBox 5">
            <a:extLst>
              <a:ext uri="{FF2B5EF4-FFF2-40B4-BE49-F238E27FC236}">
                <a16:creationId xmlns:a16="http://schemas.microsoft.com/office/drawing/2014/main" id="{F5A0FD09-286A-9247-2600-177D14FD29BD}"/>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7" name="TextBox 6">
            <a:extLst>
              <a:ext uri="{FF2B5EF4-FFF2-40B4-BE49-F238E27FC236}">
                <a16:creationId xmlns:a16="http://schemas.microsoft.com/office/drawing/2014/main" id="{B3CD9F7E-A79F-6A98-321A-E2C913F8C588}"/>
              </a:ext>
            </a:extLst>
          </p:cNvPr>
          <p:cNvSpPr txBox="1"/>
          <p:nvPr/>
        </p:nvSpPr>
        <p:spPr>
          <a:xfrm>
            <a:off x="6886754" y="1690688"/>
            <a:ext cx="3973902"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Driven by growing domestic demand for renewable diesel, total U.S. soybean crushing capacity increased roughly 14% between early 2023 and early 2025.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This added capacity and relative strength in soybean oil demand and pricing has kept meal prices discounted on a relative basis. </a:t>
            </a:r>
          </a:p>
        </p:txBody>
      </p:sp>
    </p:spTree>
    <p:extLst>
      <p:ext uri="{BB962C8B-B14F-4D97-AF65-F5344CB8AC3E}">
        <p14:creationId xmlns:p14="http://schemas.microsoft.com/office/powerpoint/2010/main" val="3641872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EB15-EED9-B2D4-40DF-82CAEC629B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5B73B7-E0CA-ADC5-9878-7C8440D11BFB}"/>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Brazil Is Expected to Export a Record 115 Million Metric Tons of Soybeans This Year</a:t>
            </a:r>
          </a:p>
        </p:txBody>
      </p:sp>
      <p:pic>
        <p:nvPicPr>
          <p:cNvPr id="5" name="Picture 4">
            <a:extLst>
              <a:ext uri="{FF2B5EF4-FFF2-40B4-BE49-F238E27FC236}">
                <a16:creationId xmlns:a16="http://schemas.microsoft.com/office/drawing/2014/main" id="{50636D6C-7520-5196-F05D-38798DCEA3A3}"/>
              </a:ext>
            </a:extLst>
          </p:cNvPr>
          <p:cNvPicPr>
            <a:picLocks noChangeAspect="1"/>
          </p:cNvPicPr>
          <p:nvPr/>
        </p:nvPicPr>
        <p:blipFill>
          <a:blip r:embed="rId2"/>
          <a:stretch>
            <a:fillRect/>
          </a:stretch>
        </p:blipFill>
        <p:spPr>
          <a:xfrm>
            <a:off x="129396" y="2227234"/>
            <a:ext cx="4692770" cy="2876795"/>
          </a:xfrm>
          <a:prstGeom prst="rect">
            <a:avLst/>
          </a:prstGeom>
        </p:spPr>
      </p:pic>
      <p:pic>
        <p:nvPicPr>
          <p:cNvPr id="7" name="Picture 6">
            <a:extLst>
              <a:ext uri="{FF2B5EF4-FFF2-40B4-BE49-F238E27FC236}">
                <a16:creationId xmlns:a16="http://schemas.microsoft.com/office/drawing/2014/main" id="{8D972F66-B2A1-BCED-68D2-6AF908F5432B}"/>
              </a:ext>
            </a:extLst>
          </p:cNvPr>
          <p:cNvPicPr>
            <a:picLocks noChangeAspect="1"/>
          </p:cNvPicPr>
          <p:nvPr/>
        </p:nvPicPr>
        <p:blipFill>
          <a:blip r:embed="rId3"/>
          <a:stretch>
            <a:fillRect/>
          </a:stretch>
        </p:blipFill>
        <p:spPr>
          <a:xfrm>
            <a:off x="4896903" y="2227234"/>
            <a:ext cx="4692770" cy="2876794"/>
          </a:xfrm>
          <a:prstGeom prst="rect">
            <a:avLst/>
          </a:prstGeom>
        </p:spPr>
      </p:pic>
      <p:sp>
        <p:nvSpPr>
          <p:cNvPr id="8" name="TextBox 7">
            <a:extLst>
              <a:ext uri="{FF2B5EF4-FFF2-40B4-BE49-F238E27FC236}">
                <a16:creationId xmlns:a16="http://schemas.microsoft.com/office/drawing/2014/main" id="{B8C12D60-C349-1BF5-9FDD-3034C16DF2E4}"/>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USDA-FAS</a:t>
            </a:r>
          </a:p>
        </p:txBody>
      </p:sp>
      <p:sp>
        <p:nvSpPr>
          <p:cNvPr id="9" name="TextBox 8">
            <a:extLst>
              <a:ext uri="{FF2B5EF4-FFF2-40B4-BE49-F238E27FC236}">
                <a16:creationId xmlns:a16="http://schemas.microsoft.com/office/drawing/2014/main" id="{BC944534-A78F-43F1-E92C-2385A24E2281}"/>
              </a:ext>
            </a:extLst>
          </p:cNvPr>
          <p:cNvSpPr txBox="1"/>
          <p:nvPr/>
        </p:nvSpPr>
        <p:spPr>
          <a:xfrm>
            <a:off x="489690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USDA-FAS</a:t>
            </a:r>
          </a:p>
        </p:txBody>
      </p:sp>
      <p:sp>
        <p:nvSpPr>
          <p:cNvPr id="10" name="TextBox 9">
            <a:extLst>
              <a:ext uri="{FF2B5EF4-FFF2-40B4-BE49-F238E27FC236}">
                <a16:creationId xmlns:a16="http://schemas.microsoft.com/office/drawing/2014/main" id="{D6C379C3-69BC-FB86-ECCA-ADB2BBF545E4}"/>
              </a:ext>
            </a:extLst>
          </p:cNvPr>
          <p:cNvSpPr txBox="1"/>
          <p:nvPr/>
        </p:nvSpPr>
        <p:spPr>
          <a:xfrm>
            <a:off x="9702503" y="2188303"/>
            <a:ext cx="2360101" cy="1477328"/>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Total soybean production in Brazil and Argentina combined this year is expected to increase only 2% from last year’s harvest. </a:t>
            </a:r>
          </a:p>
        </p:txBody>
      </p:sp>
    </p:spTree>
    <p:extLst>
      <p:ext uri="{BB962C8B-B14F-4D97-AF65-F5344CB8AC3E}">
        <p14:creationId xmlns:p14="http://schemas.microsoft.com/office/powerpoint/2010/main" val="55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C6F69-28EC-BCA4-E746-D009745231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423990-C46C-9C18-9251-005479AC0C53}"/>
              </a:ext>
            </a:extLst>
          </p:cNvPr>
          <p:cNvSpPr>
            <a:spLocks noGrp="1"/>
          </p:cNvSpPr>
          <p:nvPr>
            <p:ph type="title"/>
          </p:nvPr>
        </p:nvSpPr>
        <p:spPr>
          <a:xfrm>
            <a:off x="233464" y="365125"/>
            <a:ext cx="11760740" cy="1325563"/>
          </a:xfrm>
        </p:spPr>
        <p:txBody>
          <a:bodyPr>
            <a:normAutofit/>
          </a:bodyPr>
          <a:lstStyle/>
          <a:p>
            <a:r>
              <a:rPr lang="en-US" b="1" dirty="0">
                <a:solidFill>
                  <a:srgbClr val="002060"/>
                </a:solidFill>
                <a:latin typeface="Arial Black" panose="020B0A04020102020204" pitchFamily="34" charset="0"/>
                <a:cs typeface="Arial" panose="020B0604020202020204" pitchFamily="34" charset="0"/>
              </a:rPr>
              <a:t>Corn Production Has Stalled in Both Brazil and Argentina</a:t>
            </a:r>
          </a:p>
        </p:txBody>
      </p:sp>
      <p:pic>
        <p:nvPicPr>
          <p:cNvPr id="5" name="Picture 4">
            <a:extLst>
              <a:ext uri="{FF2B5EF4-FFF2-40B4-BE49-F238E27FC236}">
                <a16:creationId xmlns:a16="http://schemas.microsoft.com/office/drawing/2014/main" id="{8C45FA39-FAF9-A54E-180E-335A609DE090}"/>
              </a:ext>
            </a:extLst>
          </p:cNvPr>
          <p:cNvPicPr>
            <a:picLocks noChangeAspect="1"/>
          </p:cNvPicPr>
          <p:nvPr/>
        </p:nvPicPr>
        <p:blipFill>
          <a:blip r:embed="rId2"/>
          <a:stretch>
            <a:fillRect/>
          </a:stretch>
        </p:blipFill>
        <p:spPr>
          <a:xfrm>
            <a:off x="4909045" y="2192167"/>
            <a:ext cx="4800811" cy="2943026"/>
          </a:xfrm>
          <a:prstGeom prst="rect">
            <a:avLst/>
          </a:prstGeom>
        </p:spPr>
      </p:pic>
      <p:pic>
        <p:nvPicPr>
          <p:cNvPr id="7" name="Picture 6">
            <a:extLst>
              <a:ext uri="{FF2B5EF4-FFF2-40B4-BE49-F238E27FC236}">
                <a16:creationId xmlns:a16="http://schemas.microsoft.com/office/drawing/2014/main" id="{BCFA4D4B-E24A-9B7B-01CC-DAB649B7B442}"/>
              </a:ext>
            </a:extLst>
          </p:cNvPr>
          <p:cNvPicPr>
            <a:picLocks noChangeAspect="1"/>
          </p:cNvPicPr>
          <p:nvPr/>
        </p:nvPicPr>
        <p:blipFill>
          <a:blip r:embed="rId3"/>
          <a:stretch>
            <a:fillRect/>
          </a:stretch>
        </p:blipFill>
        <p:spPr>
          <a:xfrm>
            <a:off x="159376" y="2192166"/>
            <a:ext cx="4723175" cy="2943027"/>
          </a:xfrm>
          <a:prstGeom prst="rect">
            <a:avLst/>
          </a:prstGeom>
        </p:spPr>
      </p:pic>
      <p:sp>
        <p:nvSpPr>
          <p:cNvPr id="8" name="TextBox 7">
            <a:extLst>
              <a:ext uri="{FF2B5EF4-FFF2-40B4-BE49-F238E27FC236}">
                <a16:creationId xmlns:a16="http://schemas.microsoft.com/office/drawing/2014/main" id="{702344E5-DE3B-FC55-763F-B90186B04C79}"/>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USDA-FAS</a:t>
            </a:r>
          </a:p>
        </p:txBody>
      </p:sp>
      <p:sp>
        <p:nvSpPr>
          <p:cNvPr id="9" name="TextBox 8">
            <a:extLst>
              <a:ext uri="{FF2B5EF4-FFF2-40B4-BE49-F238E27FC236}">
                <a16:creationId xmlns:a16="http://schemas.microsoft.com/office/drawing/2014/main" id="{BBF12BD9-5B24-8EBF-A783-F5177FC934B2}"/>
              </a:ext>
            </a:extLst>
          </p:cNvPr>
          <p:cNvSpPr txBox="1"/>
          <p:nvPr/>
        </p:nvSpPr>
        <p:spPr>
          <a:xfrm>
            <a:off x="489690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USDA-FAS</a:t>
            </a:r>
          </a:p>
        </p:txBody>
      </p:sp>
      <p:sp>
        <p:nvSpPr>
          <p:cNvPr id="10" name="TextBox 9">
            <a:extLst>
              <a:ext uri="{FF2B5EF4-FFF2-40B4-BE49-F238E27FC236}">
                <a16:creationId xmlns:a16="http://schemas.microsoft.com/office/drawing/2014/main" id="{A3A8EAE9-4116-A640-C8D3-AF0A0F4AD18A}"/>
              </a:ext>
            </a:extLst>
          </p:cNvPr>
          <p:cNvSpPr txBox="1"/>
          <p:nvPr/>
        </p:nvSpPr>
        <p:spPr>
          <a:xfrm>
            <a:off x="9702503" y="2188303"/>
            <a:ext cx="2426237" cy="124649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Total corn production in Brazil and Argentina combined this year is expected to decline 1% from last year’s harvest. </a:t>
            </a:r>
          </a:p>
        </p:txBody>
      </p:sp>
    </p:spTree>
    <p:extLst>
      <p:ext uri="{BB962C8B-B14F-4D97-AF65-F5344CB8AC3E}">
        <p14:creationId xmlns:p14="http://schemas.microsoft.com/office/powerpoint/2010/main" val="3824129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BB3DB-E447-9298-B6B9-683EBD4CE2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2443BA-3C65-20EC-733C-782A03F104A2}"/>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Live Chicken Production Costs in the U.S. Now Roughly on Par with Brazil</a:t>
            </a:r>
          </a:p>
        </p:txBody>
      </p:sp>
      <p:sp>
        <p:nvSpPr>
          <p:cNvPr id="4" name="TextBox 3">
            <a:extLst>
              <a:ext uri="{FF2B5EF4-FFF2-40B4-BE49-F238E27FC236}">
                <a16:creationId xmlns:a16="http://schemas.microsoft.com/office/drawing/2014/main" id="{39EFAF71-CD44-C840-EB8D-F945908E36D5}"/>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OAA Brasilia-CEPEA</a:t>
            </a:r>
          </a:p>
        </p:txBody>
      </p:sp>
      <p:sp>
        <p:nvSpPr>
          <p:cNvPr id="5" name="TextBox 4">
            <a:extLst>
              <a:ext uri="{FF2B5EF4-FFF2-40B4-BE49-F238E27FC236}">
                <a16:creationId xmlns:a16="http://schemas.microsoft.com/office/drawing/2014/main" id="{9068220E-D06F-F2BD-F53E-03EC3A6210E2}"/>
              </a:ext>
            </a:extLst>
          </p:cNvPr>
          <p:cNvSpPr txBox="1"/>
          <p:nvPr/>
        </p:nvSpPr>
        <p:spPr>
          <a:xfrm>
            <a:off x="489690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Embrapa (</a:t>
            </a:r>
            <a:r>
              <a:rPr lang="en-US" sz="1400" b="1" dirty="0" err="1">
                <a:latin typeface="Arial" panose="020B0604020202020204" pitchFamily="34" charset="0"/>
                <a:cs typeface="Arial" panose="020B0604020202020204" pitchFamily="34" charset="0"/>
              </a:rPr>
              <a:t>ICPFrango</a:t>
            </a:r>
            <a:r>
              <a:rPr lang="en-US" sz="1400" b="1"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954EAC8E-8AD5-A3C0-45B1-3F68DC9AC6EA}"/>
              </a:ext>
            </a:extLst>
          </p:cNvPr>
          <p:cNvPicPr>
            <a:picLocks noChangeAspect="1"/>
          </p:cNvPicPr>
          <p:nvPr/>
        </p:nvPicPr>
        <p:blipFill>
          <a:blip r:embed="rId2"/>
          <a:stretch>
            <a:fillRect/>
          </a:stretch>
        </p:blipFill>
        <p:spPr>
          <a:xfrm>
            <a:off x="225083" y="2151444"/>
            <a:ext cx="4616679" cy="2852462"/>
          </a:xfrm>
          <a:prstGeom prst="rect">
            <a:avLst/>
          </a:prstGeom>
        </p:spPr>
      </p:pic>
      <p:pic>
        <p:nvPicPr>
          <p:cNvPr id="9" name="Picture 8">
            <a:extLst>
              <a:ext uri="{FF2B5EF4-FFF2-40B4-BE49-F238E27FC236}">
                <a16:creationId xmlns:a16="http://schemas.microsoft.com/office/drawing/2014/main" id="{D7ACEA79-7ACC-53E5-AA8D-0917AFA5183A}"/>
              </a:ext>
            </a:extLst>
          </p:cNvPr>
          <p:cNvPicPr>
            <a:picLocks noChangeAspect="1"/>
          </p:cNvPicPr>
          <p:nvPr/>
        </p:nvPicPr>
        <p:blipFill>
          <a:blip r:embed="rId3"/>
          <a:stretch>
            <a:fillRect/>
          </a:stretch>
        </p:blipFill>
        <p:spPr>
          <a:xfrm>
            <a:off x="4896902" y="2151444"/>
            <a:ext cx="4704297" cy="2852462"/>
          </a:xfrm>
          <a:prstGeom prst="rect">
            <a:avLst/>
          </a:prstGeom>
        </p:spPr>
      </p:pic>
      <p:cxnSp>
        <p:nvCxnSpPr>
          <p:cNvPr id="10" name="Straight Arrow Connector 9">
            <a:extLst>
              <a:ext uri="{FF2B5EF4-FFF2-40B4-BE49-F238E27FC236}">
                <a16:creationId xmlns:a16="http://schemas.microsoft.com/office/drawing/2014/main" id="{5C38271B-A885-6755-9B09-11C563C74E7D}"/>
              </a:ext>
            </a:extLst>
          </p:cNvPr>
          <p:cNvCxnSpPr>
            <a:cxnSpLocks/>
          </p:cNvCxnSpPr>
          <p:nvPr/>
        </p:nvCxnSpPr>
        <p:spPr>
          <a:xfrm flipV="1">
            <a:off x="1647645" y="2467155"/>
            <a:ext cx="1173193" cy="168215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AF84915-F9EA-4319-1E55-055FFAABFF40}"/>
              </a:ext>
            </a:extLst>
          </p:cNvPr>
          <p:cNvCxnSpPr>
            <a:cxnSpLocks/>
          </p:cNvCxnSpPr>
          <p:nvPr/>
        </p:nvCxnSpPr>
        <p:spPr>
          <a:xfrm>
            <a:off x="2898475" y="2467155"/>
            <a:ext cx="1285336" cy="141473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DC04B3-BFC2-A125-8B35-1328703172A6}"/>
              </a:ext>
            </a:extLst>
          </p:cNvPr>
          <p:cNvSpPr txBox="1"/>
          <p:nvPr/>
        </p:nvSpPr>
        <p:spPr>
          <a:xfrm>
            <a:off x="9702503" y="2188303"/>
            <a:ext cx="2426237" cy="193899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Brazil’s Q1 average equivalent to roughly $0.43 per pound (USD) where $1 USD = $5 BRL.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Estimated U.S. average during the same period was $0.42 per pound. </a:t>
            </a:r>
          </a:p>
        </p:txBody>
      </p:sp>
    </p:spTree>
    <p:extLst>
      <p:ext uri="{BB962C8B-B14F-4D97-AF65-F5344CB8AC3E}">
        <p14:creationId xmlns:p14="http://schemas.microsoft.com/office/powerpoint/2010/main" val="270746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A04C-9886-10AC-6211-68E023F627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EA06D-9D48-9185-5072-060E1B5A2697}"/>
              </a:ext>
            </a:extLst>
          </p:cNvPr>
          <p:cNvSpPr>
            <a:spLocks noGrp="1"/>
          </p:cNvSpPr>
          <p:nvPr>
            <p:ph type="title"/>
          </p:nvPr>
        </p:nvSpPr>
        <p:spPr>
          <a:xfrm>
            <a:off x="233464" y="365125"/>
            <a:ext cx="11760740" cy="1325563"/>
          </a:xfrm>
        </p:spPr>
        <p:txBody>
          <a:bodyPr>
            <a:normAutofit fontScale="90000"/>
          </a:bodyPr>
          <a:lstStyle/>
          <a:p>
            <a:r>
              <a:rPr lang="en-US" sz="4000" b="1" dirty="0">
                <a:solidFill>
                  <a:srgbClr val="002060"/>
                </a:solidFill>
                <a:latin typeface="Arial Black" panose="020B0A04020102020204" pitchFamily="34" charset="0"/>
                <a:cs typeface="Arial" panose="020B0604020202020204" pitchFamily="34" charset="0"/>
              </a:rPr>
              <a:t>Cost of Constructing a New Chicken House in the U.S. Surpasses $20 Per Square Foot</a:t>
            </a:r>
          </a:p>
        </p:txBody>
      </p:sp>
      <p:pic>
        <p:nvPicPr>
          <p:cNvPr id="5" name="Picture 4">
            <a:extLst>
              <a:ext uri="{FF2B5EF4-FFF2-40B4-BE49-F238E27FC236}">
                <a16:creationId xmlns:a16="http://schemas.microsoft.com/office/drawing/2014/main" id="{403404FE-BCF5-8EE4-892D-3920E81335D0}"/>
              </a:ext>
            </a:extLst>
          </p:cNvPr>
          <p:cNvPicPr>
            <a:picLocks noChangeAspect="1"/>
          </p:cNvPicPr>
          <p:nvPr/>
        </p:nvPicPr>
        <p:blipFill>
          <a:blip r:embed="rId2"/>
          <a:stretch>
            <a:fillRect/>
          </a:stretch>
        </p:blipFill>
        <p:spPr>
          <a:xfrm>
            <a:off x="233464" y="1690688"/>
            <a:ext cx="6288911" cy="4066793"/>
          </a:xfrm>
          <a:prstGeom prst="rect">
            <a:avLst/>
          </a:prstGeom>
        </p:spPr>
      </p:pic>
      <p:sp>
        <p:nvSpPr>
          <p:cNvPr id="6" name="TextBox 5">
            <a:extLst>
              <a:ext uri="{FF2B5EF4-FFF2-40B4-BE49-F238E27FC236}">
                <a16:creationId xmlns:a16="http://schemas.microsoft.com/office/drawing/2014/main" id="{6B370566-B9CF-50E1-DE17-8E0C08745775}"/>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7" name="TextBox 6">
            <a:extLst>
              <a:ext uri="{FF2B5EF4-FFF2-40B4-BE49-F238E27FC236}">
                <a16:creationId xmlns:a16="http://schemas.microsoft.com/office/drawing/2014/main" id="{B8A3C152-E110-7EB4-4F8F-96D3E4A5D87F}"/>
              </a:ext>
            </a:extLst>
          </p:cNvPr>
          <p:cNvSpPr txBox="1"/>
          <p:nvPr/>
        </p:nvSpPr>
        <p:spPr>
          <a:xfrm>
            <a:off x="6886754" y="1690688"/>
            <a:ext cx="3973902"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New building and construction costs have increased at an accelerating pace since 2020.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This is the primary area where the U.S. is least competitive with Brazil and most other exporters.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One new chicken house now costs more than $600,000, on average. </a:t>
            </a:r>
          </a:p>
        </p:txBody>
      </p:sp>
    </p:spTree>
    <p:extLst>
      <p:ext uri="{BB962C8B-B14F-4D97-AF65-F5344CB8AC3E}">
        <p14:creationId xmlns:p14="http://schemas.microsoft.com/office/powerpoint/2010/main" val="1936970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D77BA-DA8C-FFBC-DCB2-F7630DFD71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52C98C-BCC2-72F6-2484-B015C5435011}"/>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Spot Profit Margins for U.S. Chicken Companies Have Been Mediocre Recently</a:t>
            </a:r>
          </a:p>
        </p:txBody>
      </p:sp>
      <p:sp>
        <p:nvSpPr>
          <p:cNvPr id="6" name="TextBox 5">
            <a:extLst>
              <a:ext uri="{FF2B5EF4-FFF2-40B4-BE49-F238E27FC236}">
                <a16:creationId xmlns:a16="http://schemas.microsoft.com/office/drawing/2014/main" id="{6B159565-5C3B-9872-391D-C6655C56670C}"/>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7" name="TextBox 6">
            <a:extLst>
              <a:ext uri="{FF2B5EF4-FFF2-40B4-BE49-F238E27FC236}">
                <a16:creationId xmlns:a16="http://schemas.microsoft.com/office/drawing/2014/main" id="{AE5496E0-8C7C-757C-2D30-7E72F2A4F538}"/>
              </a:ext>
            </a:extLst>
          </p:cNvPr>
          <p:cNvSpPr txBox="1"/>
          <p:nvPr/>
        </p:nvSpPr>
        <p:spPr>
          <a:xfrm>
            <a:off x="7343954" y="1690688"/>
            <a:ext cx="4042914" cy="286232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Going back to 2021, there have been wild swings in profitability (based on spot market conditions) for chicken integrators in the U.S.</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These past few months represent one of the rare periods where conditions are neither particularly good nor bad. </a:t>
            </a:r>
          </a:p>
          <a:p>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352166-7668-1B56-4F3F-E99684C36EF0}"/>
              </a:ext>
            </a:extLst>
          </p:cNvPr>
          <p:cNvPicPr>
            <a:picLocks noChangeAspect="1"/>
          </p:cNvPicPr>
          <p:nvPr/>
        </p:nvPicPr>
        <p:blipFill>
          <a:blip r:embed="rId2"/>
          <a:stretch>
            <a:fillRect/>
          </a:stretch>
        </p:blipFill>
        <p:spPr>
          <a:xfrm>
            <a:off x="233464" y="1618144"/>
            <a:ext cx="6831570" cy="4076191"/>
          </a:xfrm>
          <a:prstGeom prst="rect">
            <a:avLst/>
          </a:prstGeom>
        </p:spPr>
      </p:pic>
    </p:spTree>
    <p:extLst>
      <p:ext uri="{BB962C8B-B14F-4D97-AF65-F5344CB8AC3E}">
        <p14:creationId xmlns:p14="http://schemas.microsoft.com/office/powerpoint/2010/main" val="4199721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BB35-AD4D-4723-3162-AC32E711A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9B9C4D-71C0-F33B-7EBE-ACB7CA15AFEF}"/>
              </a:ext>
            </a:extLst>
          </p:cNvPr>
          <p:cNvSpPr>
            <a:spLocks noGrp="1"/>
          </p:cNvSpPr>
          <p:nvPr>
            <p:ph type="title"/>
          </p:nvPr>
        </p:nvSpPr>
        <p:spPr>
          <a:xfrm>
            <a:off x="233464" y="365125"/>
            <a:ext cx="11760740" cy="1325563"/>
          </a:xfrm>
        </p:spPr>
        <p:txBody>
          <a:bodyPr/>
          <a:lstStyle/>
          <a:p>
            <a:r>
              <a:rPr lang="en-US" b="1" dirty="0">
                <a:solidFill>
                  <a:srgbClr val="002060"/>
                </a:solidFill>
                <a:latin typeface="Arial Black" panose="020B0A04020102020204" pitchFamily="34" charset="0"/>
                <a:cs typeface="Arial" panose="020B0604020202020204" pitchFamily="34" charset="0"/>
              </a:rPr>
              <a:t>Supply and Demand Situation for Chicken in the United States</a:t>
            </a:r>
          </a:p>
        </p:txBody>
      </p:sp>
      <p:sp>
        <p:nvSpPr>
          <p:cNvPr id="3" name="Content Placeholder 2">
            <a:extLst>
              <a:ext uri="{FF2B5EF4-FFF2-40B4-BE49-F238E27FC236}">
                <a16:creationId xmlns:a16="http://schemas.microsoft.com/office/drawing/2014/main" id="{E52DA90D-7861-2105-8936-99613A8BDEF2}"/>
              </a:ext>
            </a:extLst>
          </p:cNvPr>
          <p:cNvSpPr>
            <a:spLocks noGrp="1"/>
          </p:cNvSpPr>
          <p:nvPr>
            <p:ph idx="1"/>
          </p:nvPr>
        </p:nvSpPr>
        <p:spPr>
          <a:xfrm>
            <a:off x="233464" y="1825625"/>
            <a:ext cx="11760740" cy="4351338"/>
          </a:xfrm>
        </p:spPr>
        <p:txBody>
          <a:bodyPr/>
          <a:lstStyle/>
          <a:p>
            <a:r>
              <a:rPr lang="en-US" dirty="0">
                <a:latin typeface="Arial" panose="020B0604020202020204" pitchFamily="34" charset="0"/>
                <a:cs typeface="Arial" panose="020B0604020202020204" pitchFamily="34" charset="0"/>
              </a:rPr>
              <a:t>Driven by efficiency gains, the U.S. chicken industry is expanding at one of the fastest rates in recent memory.</a:t>
            </a:r>
          </a:p>
          <a:p>
            <a:r>
              <a:rPr lang="en-US" dirty="0">
                <a:latin typeface="Arial" panose="020B0604020202020204" pitchFamily="34" charset="0"/>
                <a:cs typeface="Arial" panose="020B0604020202020204" pitchFamily="34" charset="0"/>
              </a:rPr>
              <a:t>Ready-to-cook (RTC) production is on track to increase more than 3.0% this year, which would mark only the fourth year of the past two decades with growth above that threshold. </a:t>
            </a:r>
          </a:p>
          <a:p>
            <a:r>
              <a:rPr lang="en-US" dirty="0">
                <a:latin typeface="Arial" panose="020B0604020202020204" pitchFamily="34" charset="0"/>
                <a:cs typeface="Arial" panose="020B0604020202020204" pitchFamily="34" charset="0"/>
              </a:rPr>
              <a:t>Lackluster exports further bolster domestic availability of chicken, which could be nearing a point of “market saturation.” </a:t>
            </a:r>
          </a:p>
          <a:p>
            <a:r>
              <a:rPr lang="en-US" dirty="0">
                <a:latin typeface="Arial" panose="020B0604020202020204" pitchFamily="34" charset="0"/>
                <a:cs typeface="Arial" panose="020B0604020202020204" pitchFamily="34" charset="0"/>
              </a:rPr>
              <a:t>Wings may be an opportunity for importers again. </a:t>
            </a:r>
          </a:p>
          <a:p>
            <a:r>
              <a:rPr lang="en-US" dirty="0">
                <a:latin typeface="Arial" panose="020B0604020202020204" pitchFamily="34" charset="0"/>
                <a:cs typeface="Arial" panose="020B0604020202020204" pitchFamily="34" charset="0"/>
              </a:rPr>
              <a:t>Dark meat demand in the U.S. is strong. </a:t>
            </a:r>
          </a:p>
        </p:txBody>
      </p:sp>
    </p:spTree>
    <p:extLst>
      <p:ext uri="{BB962C8B-B14F-4D97-AF65-F5344CB8AC3E}">
        <p14:creationId xmlns:p14="http://schemas.microsoft.com/office/powerpoint/2010/main" val="170946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BEBAD5-A3D0-19D4-6915-D79D92F37859}"/>
              </a:ext>
            </a:extLst>
          </p:cNvPr>
          <p:cNvSpPr>
            <a:spLocks noGrp="1"/>
          </p:cNvSpPr>
          <p:nvPr>
            <p:ph type="ctrTitle"/>
          </p:nvPr>
        </p:nvSpPr>
        <p:spPr>
          <a:xfrm>
            <a:off x="253014" y="719845"/>
            <a:ext cx="11685972" cy="2217907"/>
          </a:xfrm>
        </p:spPr>
        <p:txBody>
          <a:bodyPr anchor="t" anchorCtr="0">
            <a:noAutofit/>
          </a:bodyPr>
          <a:lstStyle/>
          <a:p>
            <a:pPr algn="l"/>
            <a:r>
              <a:rPr lang="en-US" sz="5000" b="1" dirty="0">
                <a:solidFill>
                  <a:srgbClr val="002060"/>
                </a:solidFill>
                <a:latin typeface="Arial Black" panose="020B0A04020102020204" pitchFamily="34" charset="0"/>
              </a:rPr>
              <a:t>Poultry and Other Protein Market Trends in the United States and Latin America</a:t>
            </a:r>
            <a:endParaRPr lang="en-US" sz="5000" dirty="0">
              <a:solidFill>
                <a:srgbClr val="002060"/>
              </a:solidFill>
              <a:latin typeface="Arial Black" panose="020B0A04020102020204" pitchFamily="34" charset="0"/>
            </a:endParaRPr>
          </a:p>
        </p:txBody>
      </p:sp>
      <p:sp>
        <p:nvSpPr>
          <p:cNvPr id="2" name="Title 3">
            <a:extLst>
              <a:ext uri="{FF2B5EF4-FFF2-40B4-BE49-F238E27FC236}">
                <a16:creationId xmlns:a16="http://schemas.microsoft.com/office/drawing/2014/main" id="{E4019ECE-59DA-2512-4647-D1D9CD175DE0}"/>
              </a:ext>
            </a:extLst>
          </p:cNvPr>
          <p:cNvSpPr txBox="1">
            <a:spLocks/>
          </p:cNvSpPr>
          <p:nvPr/>
        </p:nvSpPr>
        <p:spPr>
          <a:xfrm>
            <a:off x="253014" y="4027250"/>
            <a:ext cx="8239233" cy="21109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Montserrat" panose="00000500000000000000" pitchFamily="2" charset="0"/>
              </a:rPr>
              <a:t>Mark Jordan</a:t>
            </a:r>
          </a:p>
          <a:p>
            <a:pPr algn="l"/>
            <a:r>
              <a:rPr lang="en-US" sz="3600" b="1" dirty="0">
                <a:latin typeface="Montserrat" panose="00000500000000000000" pitchFamily="2" charset="0"/>
              </a:rPr>
              <a:t>Executive Director</a:t>
            </a:r>
          </a:p>
          <a:p>
            <a:pPr algn="l"/>
            <a:r>
              <a:rPr lang="en-US" sz="3600" b="1" dirty="0">
                <a:latin typeface="Montserrat" panose="00000500000000000000" pitchFamily="2" charset="0"/>
              </a:rPr>
              <a:t>LEAP Market Analytics</a:t>
            </a:r>
          </a:p>
          <a:p>
            <a:pPr algn="l"/>
            <a:r>
              <a:rPr lang="en-US" sz="3600" b="1" dirty="0">
                <a:latin typeface="Montserrat" panose="00000500000000000000" pitchFamily="2" charset="0"/>
                <a:hlinkClick r:id="rId2"/>
              </a:rPr>
              <a:t>mark.jordan@leapmarkets.com</a:t>
            </a:r>
            <a:endParaRPr lang="en-US" sz="3600" b="1" dirty="0">
              <a:latin typeface="Montserrat" panose="00000500000000000000" pitchFamily="2" charset="0"/>
            </a:endParaRPr>
          </a:p>
          <a:p>
            <a:pPr algn="l"/>
            <a:endParaRPr lang="en-US" sz="3600" b="1" dirty="0">
              <a:latin typeface="Montserrat" panose="00000500000000000000" pitchFamily="2" charset="0"/>
            </a:endParaRPr>
          </a:p>
          <a:p>
            <a:pPr algn="l"/>
            <a:endParaRPr lang="en-US" sz="3600" dirty="0">
              <a:latin typeface="Montserrat" panose="00000500000000000000" pitchFamily="2" charset="0"/>
            </a:endParaRPr>
          </a:p>
        </p:txBody>
      </p:sp>
    </p:spTree>
    <p:extLst>
      <p:ext uri="{BB962C8B-B14F-4D97-AF65-F5344CB8AC3E}">
        <p14:creationId xmlns:p14="http://schemas.microsoft.com/office/powerpoint/2010/main" val="222249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9517F-4589-7B6C-B94F-F45C6560D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D6CFE-AA18-A21C-BC06-65D6FFE35494}"/>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Large Gap Between Actual and Pullet-Implied Breeding Hen Inventories</a:t>
            </a:r>
          </a:p>
        </p:txBody>
      </p:sp>
      <p:pic>
        <p:nvPicPr>
          <p:cNvPr id="5" name="Picture 4">
            <a:extLst>
              <a:ext uri="{FF2B5EF4-FFF2-40B4-BE49-F238E27FC236}">
                <a16:creationId xmlns:a16="http://schemas.microsoft.com/office/drawing/2014/main" id="{77F1B217-F1E3-21AE-510C-78E5CE6E1A8D}"/>
              </a:ext>
            </a:extLst>
          </p:cNvPr>
          <p:cNvPicPr>
            <a:picLocks noChangeAspect="1"/>
          </p:cNvPicPr>
          <p:nvPr/>
        </p:nvPicPr>
        <p:blipFill>
          <a:blip r:embed="rId2"/>
          <a:stretch>
            <a:fillRect/>
          </a:stretch>
        </p:blipFill>
        <p:spPr>
          <a:xfrm>
            <a:off x="233464" y="1909557"/>
            <a:ext cx="4588703" cy="3168056"/>
          </a:xfrm>
          <a:prstGeom prst="rect">
            <a:avLst/>
          </a:prstGeom>
        </p:spPr>
      </p:pic>
      <p:pic>
        <p:nvPicPr>
          <p:cNvPr id="7" name="Picture 6">
            <a:extLst>
              <a:ext uri="{FF2B5EF4-FFF2-40B4-BE49-F238E27FC236}">
                <a16:creationId xmlns:a16="http://schemas.microsoft.com/office/drawing/2014/main" id="{9D7098DC-4A11-980B-9EB2-FEF82063C275}"/>
              </a:ext>
            </a:extLst>
          </p:cNvPr>
          <p:cNvPicPr>
            <a:picLocks noChangeAspect="1"/>
          </p:cNvPicPr>
          <p:nvPr/>
        </p:nvPicPr>
        <p:blipFill>
          <a:blip r:embed="rId3"/>
          <a:stretch>
            <a:fillRect/>
          </a:stretch>
        </p:blipFill>
        <p:spPr>
          <a:xfrm>
            <a:off x="4984631" y="1909557"/>
            <a:ext cx="4770408" cy="3123718"/>
          </a:xfrm>
          <a:prstGeom prst="rect">
            <a:avLst/>
          </a:prstGeom>
        </p:spPr>
      </p:pic>
      <p:sp>
        <p:nvSpPr>
          <p:cNvPr id="8" name="TextBox 7">
            <a:extLst>
              <a:ext uri="{FF2B5EF4-FFF2-40B4-BE49-F238E27FC236}">
                <a16:creationId xmlns:a16="http://schemas.microsoft.com/office/drawing/2014/main" id="{3185332C-2350-2D5A-0277-5AF83A7DFD7B}"/>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9" name="TextBox 8">
            <a:extLst>
              <a:ext uri="{FF2B5EF4-FFF2-40B4-BE49-F238E27FC236}">
                <a16:creationId xmlns:a16="http://schemas.microsoft.com/office/drawing/2014/main" id="{485CE8CA-F28B-E79B-815B-EFE1A17D5146}"/>
              </a:ext>
            </a:extLst>
          </p:cNvPr>
          <p:cNvSpPr txBox="1"/>
          <p:nvPr/>
        </p:nvSpPr>
        <p:spPr>
          <a:xfrm>
            <a:off x="4984631"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LEAP Market Analytics</a:t>
            </a:r>
          </a:p>
        </p:txBody>
      </p:sp>
      <p:cxnSp>
        <p:nvCxnSpPr>
          <p:cNvPr id="10" name="Straight Arrow Connector 9">
            <a:extLst>
              <a:ext uri="{FF2B5EF4-FFF2-40B4-BE49-F238E27FC236}">
                <a16:creationId xmlns:a16="http://schemas.microsoft.com/office/drawing/2014/main" id="{52C59280-BFC6-8C81-BCD8-584238116B35}"/>
              </a:ext>
            </a:extLst>
          </p:cNvPr>
          <p:cNvCxnSpPr>
            <a:cxnSpLocks/>
            <a:stCxn id="12" idx="0"/>
          </p:cNvCxnSpPr>
          <p:nvPr/>
        </p:nvCxnSpPr>
        <p:spPr>
          <a:xfrm flipH="1" flipV="1">
            <a:off x="9190130" y="2826755"/>
            <a:ext cx="1774105" cy="25608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FCD909D-6BAD-8F84-DC68-DB168C849FD8}"/>
              </a:ext>
            </a:extLst>
          </p:cNvPr>
          <p:cNvSpPr txBox="1"/>
          <p:nvPr/>
        </p:nvSpPr>
        <p:spPr>
          <a:xfrm>
            <a:off x="9736469" y="3082839"/>
            <a:ext cx="2455531" cy="124649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Actual layer inventories are down at least 2-3 million from the number that should be on hand.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20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4876B-F648-A7FA-2020-01E764294F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3CD9D6-CCB5-95F5-C9DC-E5D66F7F034E}"/>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This Suggests Breeder Flocks Are “Current” – and Productive, by Extension</a:t>
            </a:r>
          </a:p>
        </p:txBody>
      </p:sp>
      <p:pic>
        <p:nvPicPr>
          <p:cNvPr id="5" name="Picture 4">
            <a:extLst>
              <a:ext uri="{FF2B5EF4-FFF2-40B4-BE49-F238E27FC236}">
                <a16:creationId xmlns:a16="http://schemas.microsoft.com/office/drawing/2014/main" id="{FF1879A1-4EA9-87D5-8DC4-6CAC0021C3B7}"/>
              </a:ext>
            </a:extLst>
          </p:cNvPr>
          <p:cNvPicPr>
            <a:picLocks noChangeAspect="1"/>
          </p:cNvPicPr>
          <p:nvPr/>
        </p:nvPicPr>
        <p:blipFill>
          <a:blip r:embed="rId2"/>
          <a:stretch>
            <a:fillRect/>
          </a:stretch>
        </p:blipFill>
        <p:spPr>
          <a:xfrm>
            <a:off x="233464" y="1690689"/>
            <a:ext cx="6426128" cy="3990346"/>
          </a:xfrm>
          <a:prstGeom prst="rect">
            <a:avLst/>
          </a:prstGeom>
        </p:spPr>
      </p:pic>
      <p:sp>
        <p:nvSpPr>
          <p:cNvPr id="6" name="TextBox 5">
            <a:extLst>
              <a:ext uri="{FF2B5EF4-FFF2-40B4-BE49-F238E27FC236}">
                <a16:creationId xmlns:a16="http://schemas.microsoft.com/office/drawing/2014/main" id="{1F1609BD-135F-4DB2-699C-51274746F5A5}"/>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7" name="TextBox 6">
            <a:extLst>
              <a:ext uri="{FF2B5EF4-FFF2-40B4-BE49-F238E27FC236}">
                <a16:creationId xmlns:a16="http://schemas.microsoft.com/office/drawing/2014/main" id="{D358C28F-30D5-BC7D-60FD-BEFC6F1122F1}"/>
              </a:ext>
            </a:extLst>
          </p:cNvPr>
          <p:cNvSpPr txBox="1"/>
          <p:nvPr/>
        </p:nvSpPr>
        <p:spPr>
          <a:xfrm>
            <a:off x="7010522" y="2116680"/>
            <a:ext cx="4350467"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The average number of chicks hatched per layer increased an impressive 4.4% overall in 2024, increased another 3.0% overall last year, and posted yet another 3.1% increase from prior-year levels during the first quarter (Jan-Mar) of 2026.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926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380DA-49E9-1791-3A5F-75464F407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6C3B60-4D51-57D1-3870-B03C961B4AE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U.S. Chicken Production Expanding Rapidly at Present; Slower Growth Expected in 2027</a:t>
            </a:r>
          </a:p>
        </p:txBody>
      </p:sp>
      <p:pic>
        <p:nvPicPr>
          <p:cNvPr id="5" name="Picture 4">
            <a:extLst>
              <a:ext uri="{FF2B5EF4-FFF2-40B4-BE49-F238E27FC236}">
                <a16:creationId xmlns:a16="http://schemas.microsoft.com/office/drawing/2014/main" id="{23F204C3-C833-7E0C-EB6B-E2722C69C352}"/>
              </a:ext>
            </a:extLst>
          </p:cNvPr>
          <p:cNvPicPr>
            <a:picLocks noChangeAspect="1"/>
          </p:cNvPicPr>
          <p:nvPr/>
        </p:nvPicPr>
        <p:blipFill>
          <a:blip r:embed="rId2"/>
          <a:stretch>
            <a:fillRect/>
          </a:stretch>
        </p:blipFill>
        <p:spPr>
          <a:xfrm>
            <a:off x="233463" y="1994337"/>
            <a:ext cx="4883749" cy="3064876"/>
          </a:xfrm>
          <a:prstGeom prst="rect">
            <a:avLst/>
          </a:prstGeom>
        </p:spPr>
      </p:pic>
      <p:sp>
        <p:nvSpPr>
          <p:cNvPr id="8" name="TextBox 7">
            <a:extLst>
              <a:ext uri="{FF2B5EF4-FFF2-40B4-BE49-F238E27FC236}">
                <a16:creationId xmlns:a16="http://schemas.microsoft.com/office/drawing/2014/main" id="{F281B09D-80C6-E84E-E69B-3EBF92E3ED71}"/>
              </a:ext>
            </a:extLst>
          </p:cNvPr>
          <p:cNvSpPr txBox="1"/>
          <p:nvPr/>
        </p:nvSpPr>
        <p:spPr>
          <a:xfrm>
            <a:off x="233463" y="5905142"/>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9" name="TextBox 8">
            <a:extLst>
              <a:ext uri="{FF2B5EF4-FFF2-40B4-BE49-F238E27FC236}">
                <a16:creationId xmlns:a16="http://schemas.microsoft.com/office/drawing/2014/main" id="{AA1F615A-32E9-E8B2-7D64-5DA150F1EFF4}"/>
              </a:ext>
            </a:extLst>
          </p:cNvPr>
          <p:cNvSpPr txBox="1"/>
          <p:nvPr/>
        </p:nvSpPr>
        <p:spPr>
          <a:xfrm>
            <a:off x="5117212" y="5905141"/>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LEAP Market Analytics</a:t>
            </a:r>
          </a:p>
        </p:txBody>
      </p:sp>
      <p:pic>
        <p:nvPicPr>
          <p:cNvPr id="11" name="Picture 10">
            <a:extLst>
              <a:ext uri="{FF2B5EF4-FFF2-40B4-BE49-F238E27FC236}">
                <a16:creationId xmlns:a16="http://schemas.microsoft.com/office/drawing/2014/main" id="{8F284FAA-54BE-D3C3-5CE8-F6D93C8FE857}"/>
              </a:ext>
            </a:extLst>
          </p:cNvPr>
          <p:cNvPicPr>
            <a:picLocks noChangeAspect="1"/>
          </p:cNvPicPr>
          <p:nvPr/>
        </p:nvPicPr>
        <p:blipFill>
          <a:blip r:embed="rId3"/>
          <a:stretch>
            <a:fillRect/>
          </a:stretch>
        </p:blipFill>
        <p:spPr>
          <a:xfrm>
            <a:off x="5117212" y="1994337"/>
            <a:ext cx="4647890" cy="3064876"/>
          </a:xfrm>
          <a:prstGeom prst="rect">
            <a:avLst/>
          </a:prstGeom>
        </p:spPr>
      </p:pic>
      <p:sp>
        <p:nvSpPr>
          <p:cNvPr id="12" name="TextBox 11">
            <a:extLst>
              <a:ext uri="{FF2B5EF4-FFF2-40B4-BE49-F238E27FC236}">
                <a16:creationId xmlns:a16="http://schemas.microsoft.com/office/drawing/2014/main" id="{6CE86A6B-F79D-D160-FEB6-0BE308E316D3}"/>
              </a:ext>
            </a:extLst>
          </p:cNvPr>
          <p:cNvSpPr txBox="1"/>
          <p:nvPr/>
        </p:nvSpPr>
        <p:spPr>
          <a:xfrm>
            <a:off x="9868619" y="2574920"/>
            <a:ext cx="2193435" cy="170816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Ready-to-cook (RTC) production volume increased 3.7% from a year earlier during the first quarter (Jan-Mar) of 2026.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053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952BE-8BA7-747F-3985-E9706725E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EE1B33-554A-1398-6521-6C3B744B1F82}"/>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U.S. Chicken Production Has Increased by an Average of 2.0% Per Year Since 2012</a:t>
            </a:r>
          </a:p>
        </p:txBody>
      </p:sp>
      <p:pic>
        <p:nvPicPr>
          <p:cNvPr id="5" name="Picture 4">
            <a:extLst>
              <a:ext uri="{FF2B5EF4-FFF2-40B4-BE49-F238E27FC236}">
                <a16:creationId xmlns:a16="http://schemas.microsoft.com/office/drawing/2014/main" id="{ADBB0160-9E15-634A-37DA-65EAC35D35FA}"/>
              </a:ext>
            </a:extLst>
          </p:cNvPr>
          <p:cNvPicPr>
            <a:picLocks noChangeAspect="1"/>
          </p:cNvPicPr>
          <p:nvPr/>
        </p:nvPicPr>
        <p:blipFill>
          <a:blip r:embed="rId2"/>
          <a:stretch>
            <a:fillRect/>
          </a:stretch>
        </p:blipFill>
        <p:spPr>
          <a:xfrm>
            <a:off x="233462" y="1786954"/>
            <a:ext cx="6253601" cy="3750117"/>
          </a:xfrm>
          <a:prstGeom prst="rect">
            <a:avLst/>
          </a:prstGeom>
        </p:spPr>
      </p:pic>
      <p:sp>
        <p:nvSpPr>
          <p:cNvPr id="6" name="TextBox 5">
            <a:extLst>
              <a:ext uri="{FF2B5EF4-FFF2-40B4-BE49-F238E27FC236}">
                <a16:creationId xmlns:a16="http://schemas.microsoft.com/office/drawing/2014/main" id="{80CA5845-F39D-F62E-BB4F-3599CB6D1E8A}"/>
              </a:ext>
            </a:extLst>
          </p:cNvPr>
          <p:cNvSpPr txBox="1"/>
          <p:nvPr/>
        </p:nvSpPr>
        <p:spPr>
          <a:xfrm>
            <a:off x="233463" y="5905142"/>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7" name="TextBox 6">
            <a:extLst>
              <a:ext uri="{FF2B5EF4-FFF2-40B4-BE49-F238E27FC236}">
                <a16:creationId xmlns:a16="http://schemas.microsoft.com/office/drawing/2014/main" id="{BF0F8461-830F-D832-81F5-12C7933B8CE8}"/>
              </a:ext>
            </a:extLst>
          </p:cNvPr>
          <p:cNvSpPr txBox="1"/>
          <p:nvPr/>
        </p:nvSpPr>
        <p:spPr>
          <a:xfrm>
            <a:off x="6829366" y="1786954"/>
            <a:ext cx="5129171"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All underlying production factors – including the size of the overall breeder flock, breeder productivity, livability, and finishing weights – are making positive contributions to industry growth right now.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Growth in RTC production should exceed 3.0% overall this year, which would mark only 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time that’s happened over the past two decades.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5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F3F08-50B3-6587-A224-9A36E71572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96B32-734B-19EB-9C3A-2E01E40275FF}"/>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Total U.S. Chicken Exports Have Declined in Each of the Past Five Years </a:t>
            </a:r>
          </a:p>
        </p:txBody>
      </p:sp>
      <p:sp>
        <p:nvSpPr>
          <p:cNvPr id="6" name="TextBox 5">
            <a:extLst>
              <a:ext uri="{FF2B5EF4-FFF2-40B4-BE49-F238E27FC236}">
                <a16:creationId xmlns:a16="http://schemas.microsoft.com/office/drawing/2014/main" id="{F81227D8-AF66-2811-EB13-C6305405EC22}"/>
              </a:ext>
            </a:extLst>
          </p:cNvPr>
          <p:cNvSpPr txBox="1"/>
          <p:nvPr/>
        </p:nvSpPr>
        <p:spPr>
          <a:xfrm>
            <a:off x="233463" y="5905142"/>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7" name="TextBox 6">
            <a:extLst>
              <a:ext uri="{FF2B5EF4-FFF2-40B4-BE49-F238E27FC236}">
                <a16:creationId xmlns:a16="http://schemas.microsoft.com/office/drawing/2014/main" id="{0F4E99FE-2F40-EDB7-41EB-5AE7B548E1D3}"/>
              </a:ext>
            </a:extLst>
          </p:cNvPr>
          <p:cNvSpPr txBox="1"/>
          <p:nvPr/>
        </p:nvSpPr>
        <p:spPr>
          <a:xfrm>
            <a:off x="6829366" y="1786954"/>
            <a:ext cx="5129171"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Following a 5.6% increase during the fourth quarter (Oct-Dec) of 2025, total US chicken exports posted a much more modest 0.7% increase from last year during the first quarter (Jan-Mar) of 2026.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Exports accounted for just 13.9% of domestic RTC production last year, representing the lowest share of production going into the export market since 1994. </a:t>
            </a:r>
          </a:p>
          <a:p>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EFF11AE-5364-8FB3-8F1F-FAC9F8A91D47}"/>
              </a:ext>
            </a:extLst>
          </p:cNvPr>
          <p:cNvPicPr>
            <a:picLocks noChangeAspect="1"/>
          </p:cNvPicPr>
          <p:nvPr/>
        </p:nvPicPr>
        <p:blipFill>
          <a:blip r:embed="rId2"/>
          <a:stretch>
            <a:fillRect/>
          </a:stretch>
        </p:blipFill>
        <p:spPr>
          <a:xfrm>
            <a:off x="233463" y="1690688"/>
            <a:ext cx="6201843" cy="4070347"/>
          </a:xfrm>
          <a:prstGeom prst="rect">
            <a:avLst/>
          </a:prstGeom>
        </p:spPr>
      </p:pic>
    </p:spTree>
    <p:extLst>
      <p:ext uri="{BB962C8B-B14F-4D97-AF65-F5344CB8AC3E}">
        <p14:creationId xmlns:p14="http://schemas.microsoft.com/office/powerpoint/2010/main" val="391343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12B29-F05D-8B19-ACA3-54DCB4A6D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330BC-1F73-5B0C-1052-607987B2C068}"/>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Exports to Top Destinations Have Languished so far in 2026; Increases Observed Elsewhere</a:t>
            </a:r>
          </a:p>
        </p:txBody>
      </p:sp>
      <p:sp>
        <p:nvSpPr>
          <p:cNvPr id="6" name="TextBox 5">
            <a:extLst>
              <a:ext uri="{FF2B5EF4-FFF2-40B4-BE49-F238E27FC236}">
                <a16:creationId xmlns:a16="http://schemas.microsoft.com/office/drawing/2014/main" id="{A85202A1-2011-963F-F0B9-44D5F80D2FD7}"/>
              </a:ext>
            </a:extLst>
          </p:cNvPr>
          <p:cNvSpPr txBox="1"/>
          <p:nvPr/>
        </p:nvSpPr>
        <p:spPr>
          <a:xfrm>
            <a:off x="233464" y="5905142"/>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USDA-ERS</a:t>
            </a:r>
          </a:p>
        </p:txBody>
      </p:sp>
      <p:sp>
        <p:nvSpPr>
          <p:cNvPr id="7" name="TextBox 6">
            <a:extLst>
              <a:ext uri="{FF2B5EF4-FFF2-40B4-BE49-F238E27FC236}">
                <a16:creationId xmlns:a16="http://schemas.microsoft.com/office/drawing/2014/main" id="{ED8A3A9E-99BD-C0A5-FD36-5100BFD57729}"/>
              </a:ext>
            </a:extLst>
          </p:cNvPr>
          <p:cNvSpPr txBox="1"/>
          <p:nvPr/>
        </p:nvSpPr>
        <p:spPr>
          <a:xfrm>
            <a:off x="5009251" y="5905142"/>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USDA-ERS</a:t>
            </a:r>
          </a:p>
        </p:txBody>
      </p:sp>
      <p:sp>
        <p:nvSpPr>
          <p:cNvPr id="10" name="TextBox 9">
            <a:extLst>
              <a:ext uri="{FF2B5EF4-FFF2-40B4-BE49-F238E27FC236}">
                <a16:creationId xmlns:a16="http://schemas.microsoft.com/office/drawing/2014/main" id="{2426EA03-8586-C458-43FD-708D558EBF05}"/>
              </a:ext>
            </a:extLst>
          </p:cNvPr>
          <p:cNvSpPr txBox="1"/>
          <p:nvPr/>
        </p:nvSpPr>
        <p:spPr>
          <a:xfrm>
            <a:off x="9864899" y="2229863"/>
            <a:ext cx="2193435" cy="1477328"/>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U.S. chicken exports to Cuba plunged 36% from last year during the first quarter (Jan-Mar) of 2026.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6B9B3C8-3F1E-8122-9788-305DF47C9017}"/>
              </a:ext>
            </a:extLst>
          </p:cNvPr>
          <p:cNvPicPr>
            <a:picLocks noChangeAspect="1"/>
          </p:cNvPicPr>
          <p:nvPr/>
        </p:nvPicPr>
        <p:blipFill>
          <a:blip r:embed="rId2"/>
          <a:stretch>
            <a:fillRect/>
          </a:stretch>
        </p:blipFill>
        <p:spPr>
          <a:xfrm>
            <a:off x="79032" y="1828802"/>
            <a:ext cx="4863904" cy="3260782"/>
          </a:xfrm>
          <a:prstGeom prst="rect">
            <a:avLst/>
          </a:prstGeom>
        </p:spPr>
      </p:pic>
      <p:pic>
        <p:nvPicPr>
          <p:cNvPr id="11" name="Picture 10">
            <a:extLst>
              <a:ext uri="{FF2B5EF4-FFF2-40B4-BE49-F238E27FC236}">
                <a16:creationId xmlns:a16="http://schemas.microsoft.com/office/drawing/2014/main" id="{B1DADF71-0350-ED00-7D7F-CF9D7E7D92A6}"/>
              </a:ext>
            </a:extLst>
          </p:cNvPr>
          <p:cNvPicPr>
            <a:picLocks noChangeAspect="1"/>
          </p:cNvPicPr>
          <p:nvPr/>
        </p:nvPicPr>
        <p:blipFill>
          <a:blip r:embed="rId3"/>
          <a:stretch>
            <a:fillRect/>
          </a:stretch>
        </p:blipFill>
        <p:spPr>
          <a:xfrm>
            <a:off x="4942936" y="1828800"/>
            <a:ext cx="4839557" cy="3260782"/>
          </a:xfrm>
          <a:prstGeom prst="rect">
            <a:avLst/>
          </a:prstGeom>
        </p:spPr>
      </p:pic>
    </p:spTree>
    <p:extLst>
      <p:ext uri="{BB962C8B-B14F-4D97-AF65-F5344CB8AC3E}">
        <p14:creationId xmlns:p14="http://schemas.microsoft.com/office/powerpoint/2010/main" val="858137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6EB0-1614-0DEE-B35B-B3CE2BA100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A076C-9FBB-1D48-BDF9-9AF673A4C33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Export Share of Brazilian Chicken Production Has Stabilized at around 33%</a:t>
            </a:r>
          </a:p>
        </p:txBody>
      </p:sp>
      <p:pic>
        <p:nvPicPr>
          <p:cNvPr id="5" name="Picture 4">
            <a:extLst>
              <a:ext uri="{FF2B5EF4-FFF2-40B4-BE49-F238E27FC236}">
                <a16:creationId xmlns:a16="http://schemas.microsoft.com/office/drawing/2014/main" id="{8BDA8CF1-70EA-5D3A-BB6D-E87D164BCEB0}"/>
              </a:ext>
            </a:extLst>
          </p:cNvPr>
          <p:cNvPicPr>
            <a:picLocks noChangeAspect="1"/>
          </p:cNvPicPr>
          <p:nvPr/>
        </p:nvPicPr>
        <p:blipFill>
          <a:blip r:embed="rId2"/>
          <a:stretch>
            <a:fillRect/>
          </a:stretch>
        </p:blipFill>
        <p:spPr>
          <a:xfrm>
            <a:off x="233463" y="2128413"/>
            <a:ext cx="4678539" cy="3012929"/>
          </a:xfrm>
          <a:prstGeom prst="rect">
            <a:avLst/>
          </a:prstGeom>
        </p:spPr>
      </p:pic>
      <p:pic>
        <p:nvPicPr>
          <p:cNvPr id="7" name="Picture 6">
            <a:extLst>
              <a:ext uri="{FF2B5EF4-FFF2-40B4-BE49-F238E27FC236}">
                <a16:creationId xmlns:a16="http://schemas.microsoft.com/office/drawing/2014/main" id="{145891D9-51CA-7DCB-D85D-9AE3362BC440}"/>
              </a:ext>
            </a:extLst>
          </p:cNvPr>
          <p:cNvPicPr>
            <a:picLocks noChangeAspect="1"/>
          </p:cNvPicPr>
          <p:nvPr/>
        </p:nvPicPr>
        <p:blipFill>
          <a:blip r:embed="rId3"/>
          <a:stretch>
            <a:fillRect/>
          </a:stretch>
        </p:blipFill>
        <p:spPr>
          <a:xfrm>
            <a:off x="4977442" y="2128413"/>
            <a:ext cx="4678539" cy="3012929"/>
          </a:xfrm>
          <a:prstGeom prst="rect">
            <a:avLst/>
          </a:prstGeom>
        </p:spPr>
      </p:pic>
      <p:sp>
        <p:nvSpPr>
          <p:cNvPr id="9" name="TextBox 8">
            <a:extLst>
              <a:ext uri="{FF2B5EF4-FFF2-40B4-BE49-F238E27FC236}">
                <a16:creationId xmlns:a16="http://schemas.microsoft.com/office/drawing/2014/main" id="{7BB5F941-DF4D-FAF8-6858-328735E5760D}"/>
              </a:ext>
            </a:extLst>
          </p:cNvPr>
          <p:cNvSpPr txBox="1"/>
          <p:nvPr/>
        </p:nvSpPr>
        <p:spPr>
          <a:xfrm>
            <a:off x="233463" y="5887888"/>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USDA-FAS</a:t>
            </a:r>
          </a:p>
        </p:txBody>
      </p:sp>
      <p:sp>
        <p:nvSpPr>
          <p:cNvPr id="10" name="TextBox 9">
            <a:extLst>
              <a:ext uri="{FF2B5EF4-FFF2-40B4-BE49-F238E27FC236}">
                <a16:creationId xmlns:a16="http://schemas.microsoft.com/office/drawing/2014/main" id="{304F9285-777B-5B17-B1A1-DD3B5D43990F}"/>
              </a:ext>
            </a:extLst>
          </p:cNvPr>
          <p:cNvSpPr txBox="1"/>
          <p:nvPr/>
        </p:nvSpPr>
        <p:spPr>
          <a:xfrm>
            <a:off x="4977442" y="5887888"/>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USDA-FAS</a:t>
            </a:r>
          </a:p>
        </p:txBody>
      </p:sp>
      <p:sp>
        <p:nvSpPr>
          <p:cNvPr id="11" name="TextBox 10">
            <a:extLst>
              <a:ext uri="{FF2B5EF4-FFF2-40B4-BE49-F238E27FC236}">
                <a16:creationId xmlns:a16="http://schemas.microsoft.com/office/drawing/2014/main" id="{F2151D24-9308-22B0-A5C5-9CFE0290E9D7}"/>
              </a:ext>
            </a:extLst>
          </p:cNvPr>
          <p:cNvSpPr txBox="1"/>
          <p:nvPr/>
        </p:nvSpPr>
        <p:spPr>
          <a:xfrm>
            <a:off x="9800769" y="2113255"/>
            <a:ext cx="2193435" cy="263149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China exported 6.6% of its chicken production in 2025, a modern record.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Led by Poland, the European Union (EU) is becoming more prominent in global chicken trade.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0336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5D639-7989-D7FA-CD3C-4362150C2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EB8D4-01E1-4377-A19C-D0807461E2EE}"/>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Per Capita Availability of Red Meat and Poultry in the U.S. Is Record Large and Climbing</a:t>
            </a:r>
          </a:p>
        </p:txBody>
      </p:sp>
      <p:sp>
        <p:nvSpPr>
          <p:cNvPr id="6" name="TextBox 5">
            <a:extLst>
              <a:ext uri="{FF2B5EF4-FFF2-40B4-BE49-F238E27FC236}">
                <a16:creationId xmlns:a16="http://schemas.microsoft.com/office/drawing/2014/main" id="{57DB03D7-9480-154B-EB48-EC6858D8DA3D}"/>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9" name="TextBox 8">
            <a:extLst>
              <a:ext uri="{FF2B5EF4-FFF2-40B4-BE49-F238E27FC236}">
                <a16:creationId xmlns:a16="http://schemas.microsoft.com/office/drawing/2014/main" id="{6CD71FC5-FEA5-55AC-6D7E-A24F1C52F4B5}"/>
              </a:ext>
            </a:extLst>
          </p:cNvPr>
          <p:cNvSpPr txBox="1"/>
          <p:nvPr/>
        </p:nvSpPr>
        <p:spPr>
          <a:xfrm>
            <a:off x="5149971"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10" name="TextBox 9">
            <a:extLst>
              <a:ext uri="{FF2B5EF4-FFF2-40B4-BE49-F238E27FC236}">
                <a16:creationId xmlns:a16="http://schemas.microsoft.com/office/drawing/2014/main" id="{B64893D4-FB8E-8A4D-A8B4-6110CC09D624}"/>
              </a:ext>
            </a:extLst>
          </p:cNvPr>
          <p:cNvSpPr txBox="1"/>
          <p:nvPr/>
        </p:nvSpPr>
        <p:spPr>
          <a:xfrm>
            <a:off x="9800769" y="2459502"/>
            <a:ext cx="2193435" cy="193899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Chicken’s share of the overall total was 36.0% a decade ago (in 2016), a record 39.2% last year, and is expected to clear 40.0% this year.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06AA083-4992-66C4-5DC6-5DD48D6CD16D}"/>
              </a:ext>
            </a:extLst>
          </p:cNvPr>
          <p:cNvPicPr>
            <a:picLocks noChangeAspect="1"/>
          </p:cNvPicPr>
          <p:nvPr/>
        </p:nvPicPr>
        <p:blipFill>
          <a:blip r:embed="rId2"/>
          <a:stretch>
            <a:fillRect/>
          </a:stretch>
        </p:blipFill>
        <p:spPr>
          <a:xfrm>
            <a:off x="233464" y="1856999"/>
            <a:ext cx="4991834" cy="3143999"/>
          </a:xfrm>
          <a:prstGeom prst="rect">
            <a:avLst/>
          </a:prstGeom>
        </p:spPr>
      </p:pic>
      <p:pic>
        <p:nvPicPr>
          <p:cNvPr id="11" name="Picture 10">
            <a:extLst>
              <a:ext uri="{FF2B5EF4-FFF2-40B4-BE49-F238E27FC236}">
                <a16:creationId xmlns:a16="http://schemas.microsoft.com/office/drawing/2014/main" id="{789E885E-1A09-C2B6-0B7E-E2A1B300F414}"/>
              </a:ext>
            </a:extLst>
          </p:cNvPr>
          <p:cNvPicPr>
            <a:picLocks noChangeAspect="1"/>
          </p:cNvPicPr>
          <p:nvPr/>
        </p:nvPicPr>
        <p:blipFill>
          <a:blip r:embed="rId3"/>
          <a:stretch>
            <a:fillRect/>
          </a:stretch>
        </p:blipFill>
        <p:spPr>
          <a:xfrm>
            <a:off x="5149971" y="1856999"/>
            <a:ext cx="4675482" cy="3143998"/>
          </a:xfrm>
          <a:prstGeom prst="rect">
            <a:avLst/>
          </a:prstGeom>
        </p:spPr>
      </p:pic>
    </p:spTree>
    <p:extLst>
      <p:ext uri="{BB962C8B-B14F-4D97-AF65-F5344CB8AC3E}">
        <p14:creationId xmlns:p14="http://schemas.microsoft.com/office/powerpoint/2010/main" val="269963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35A1F-9FEC-E458-E50D-DD7057A700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F436D4-E8EB-586A-4D51-1EC1480EC1B2}"/>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Soft Demand for White Meat Cuts in the U.S. Opens Opportunities for Importers</a:t>
            </a:r>
          </a:p>
        </p:txBody>
      </p:sp>
      <p:sp>
        <p:nvSpPr>
          <p:cNvPr id="8" name="TextBox 7">
            <a:extLst>
              <a:ext uri="{FF2B5EF4-FFF2-40B4-BE49-F238E27FC236}">
                <a16:creationId xmlns:a16="http://schemas.microsoft.com/office/drawing/2014/main" id="{A71BF913-E99E-E673-9450-BCA28C8B38B7}"/>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9" name="TextBox 8">
            <a:extLst>
              <a:ext uri="{FF2B5EF4-FFF2-40B4-BE49-F238E27FC236}">
                <a16:creationId xmlns:a16="http://schemas.microsoft.com/office/drawing/2014/main" id="{1991BB8B-5D0D-7914-7BF7-5DB376B5C66C}"/>
              </a:ext>
            </a:extLst>
          </p:cNvPr>
          <p:cNvSpPr txBox="1"/>
          <p:nvPr/>
        </p:nvSpPr>
        <p:spPr>
          <a:xfrm>
            <a:off x="4968815"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10" name="TextBox 9">
            <a:extLst>
              <a:ext uri="{FF2B5EF4-FFF2-40B4-BE49-F238E27FC236}">
                <a16:creationId xmlns:a16="http://schemas.microsoft.com/office/drawing/2014/main" id="{838E0B3C-1EE9-100F-FCFD-CCA270B4CAB2}"/>
              </a:ext>
            </a:extLst>
          </p:cNvPr>
          <p:cNvSpPr txBox="1"/>
          <p:nvPr/>
        </p:nvSpPr>
        <p:spPr>
          <a:xfrm>
            <a:off x="9808785" y="2209336"/>
            <a:ext cx="2185419"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Wings represent an opportunity for importers again with sagging demand in the U.S. pushing spot wholesale prices deep into sub-$1 territory, even below $0.75 per pound.</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79F7E88-F051-DCC0-580E-8B2835466227}"/>
              </a:ext>
            </a:extLst>
          </p:cNvPr>
          <p:cNvPicPr>
            <a:picLocks noChangeAspect="1"/>
          </p:cNvPicPr>
          <p:nvPr/>
        </p:nvPicPr>
        <p:blipFill>
          <a:blip r:embed="rId2"/>
          <a:stretch>
            <a:fillRect/>
          </a:stretch>
        </p:blipFill>
        <p:spPr>
          <a:xfrm>
            <a:off x="233464" y="2028249"/>
            <a:ext cx="4695884" cy="3121721"/>
          </a:xfrm>
          <a:prstGeom prst="rect">
            <a:avLst/>
          </a:prstGeom>
        </p:spPr>
      </p:pic>
      <p:pic>
        <p:nvPicPr>
          <p:cNvPr id="11" name="Picture 10">
            <a:extLst>
              <a:ext uri="{FF2B5EF4-FFF2-40B4-BE49-F238E27FC236}">
                <a16:creationId xmlns:a16="http://schemas.microsoft.com/office/drawing/2014/main" id="{1095A094-C0AA-0AD2-733D-22ED516C7793}"/>
              </a:ext>
            </a:extLst>
          </p:cNvPr>
          <p:cNvPicPr>
            <a:picLocks noChangeAspect="1"/>
          </p:cNvPicPr>
          <p:nvPr/>
        </p:nvPicPr>
        <p:blipFill>
          <a:blip r:embed="rId3"/>
          <a:stretch>
            <a:fillRect/>
          </a:stretch>
        </p:blipFill>
        <p:spPr>
          <a:xfrm>
            <a:off x="4929347" y="2027264"/>
            <a:ext cx="4780859" cy="3121720"/>
          </a:xfrm>
          <a:prstGeom prst="rect">
            <a:avLst/>
          </a:prstGeom>
        </p:spPr>
      </p:pic>
    </p:spTree>
    <p:extLst>
      <p:ext uri="{BB962C8B-B14F-4D97-AF65-F5344CB8AC3E}">
        <p14:creationId xmlns:p14="http://schemas.microsoft.com/office/powerpoint/2010/main" val="303579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2B91-6427-16E2-133B-23FBBA373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0B958-04A1-5EE7-21F5-90DAF0C98D35}"/>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Demand Shifts Favor Dark Meat, Boneless Thigh Meat in Particular</a:t>
            </a:r>
          </a:p>
        </p:txBody>
      </p:sp>
      <p:sp>
        <p:nvSpPr>
          <p:cNvPr id="8" name="TextBox 7">
            <a:extLst>
              <a:ext uri="{FF2B5EF4-FFF2-40B4-BE49-F238E27FC236}">
                <a16:creationId xmlns:a16="http://schemas.microsoft.com/office/drawing/2014/main" id="{F46A2EE6-BB69-6A1B-091D-1634752174A6}"/>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9" name="TextBox 8">
            <a:extLst>
              <a:ext uri="{FF2B5EF4-FFF2-40B4-BE49-F238E27FC236}">
                <a16:creationId xmlns:a16="http://schemas.microsoft.com/office/drawing/2014/main" id="{5329FDF8-BD9A-0462-DA89-67DE4A30BF14}"/>
              </a:ext>
            </a:extLst>
          </p:cNvPr>
          <p:cNvSpPr txBox="1"/>
          <p:nvPr/>
        </p:nvSpPr>
        <p:spPr>
          <a:xfrm>
            <a:off x="4994695" y="5896515"/>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CCCDCA8F-C4C2-82A6-D7E6-B9C5499094DA}"/>
              </a:ext>
            </a:extLst>
          </p:cNvPr>
          <p:cNvSpPr txBox="1"/>
          <p:nvPr/>
        </p:nvSpPr>
        <p:spPr>
          <a:xfrm>
            <a:off x="9808785" y="2243842"/>
            <a:ext cx="2185419"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Boneless skinless (b/s) thigh meat has consistently outperformed the b/s breast meat market recently, with 2026 shaping up to be a historic year for b/s thigh meat.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15A03A-6B5B-40A7-0A54-170EDF428B7F}"/>
              </a:ext>
            </a:extLst>
          </p:cNvPr>
          <p:cNvPicPr>
            <a:picLocks noChangeAspect="1"/>
          </p:cNvPicPr>
          <p:nvPr/>
        </p:nvPicPr>
        <p:blipFill>
          <a:blip r:embed="rId2"/>
          <a:stretch>
            <a:fillRect/>
          </a:stretch>
        </p:blipFill>
        <p:spPr>
          <a:xfrm>
            <a:off x="233464" y="2064739"/>
            <a:ext cx="4761230" cy="2986774"/>
          </a:xfrm>
          <a:prstGeom prst="rect">
            <a:avLst/>
          </a:prstGeom>
        </p:spPr>
      </p:pic>
      <p:pic>
        <p:nvPicPr>
          <p:cNvPr id="11" name="Picture 10">
            <a:extLst>
              <a:ext uri="{FF2B5EF4-FFF2-40B4-BE49-F238E27FC236}">
                <a16:creationId xmlns:a16="http://schemas.microsoft.com/office/drawing/2014/main" id="{1B05D062-E68E-1CE8-8740-FD7FF77F3841}"/>
              </a:ext>
            </a:extLst>
          </p:cNvPr>
          <p:cNvPicPr>
            <a:picLocks noChangeAspect="1"/>
          </p:cNvPicPr>
          <p:nvPr/>
        </p:nvPicPr>
        <p:blipFill>
          <a:blip r:embed="rId3"/>
          <a:stretch>
            <a:fillRect/>
          </a:stretch>
        </p:blipFill>
        <p:spPr>
          <a:xfrm>
            <a:off x="5047555" y="2064739"/>
            <a:ext cx="4761230" cy="2986774"/>
          </a:xfrm>
          <a:prstGeom prst="rect">
            <a:avLst/>
          </a:prstGeom>
        </p:spPr>
      </p:pic>
    </p:spTree>
    <p:extLst>
      <p:ext uri="{BB962C8B-B14F-4D97-AF65-F5344CB8AC3E}">
        <p14:creationId xmlns:p14="http://schemas.microsoft.com/office/powerpoint/2010/main" val="60035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7190-66E4-E9E3-FD6E-53CC7254C54F}"/>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Before We Begin…</a:t>
            </a:r>
          </a:p>
        </p:txBody>
      </p:sp>
      <p:sp>
        <p:nvSpPr>
          <p:cNvPr id="3" name="Content Placeholder 2">
            <a:extLst>
              <a:ext uri="{FF2B5EF4-FFF2-40B4-BE49-F238E27FC236}">
                <a16:creationId xmlns:a16="http://schemas.microsoft.com/office/drawing/2014/main" id="{B770F961-CE23-376D-F39E-8D99CF53E7CA}"/>
              </a:ext>
            </a:extLst>
          </p:cNvPr>
          <p:cNvSpPr>
            <a:spLocks noGrp="1"/>
          </p:cNvSpPr>
          <p:nvPr>
            <p:ph idx="1"/>
          </p:nvPr>
        </p:nvSpPr>
        <p:spPr>
          <a:xfrm>
            <a:off x="233464" y="1825625"/>
            <a:ext cx="11760740" cy="4351338"/>
          </a:xfrm>
        </p:spPr>
        <p:txBody>
          <a:bodyPr/>
          <a:lstStyle/>
          <a:p>
            <a:r>
              <a:rPr lang="en-US" dirty="0">
                <a:latin typeface="Arial" panose="020B0604020202020204" pitchFamily="34" charset="0"/>
                <a:cs typeface="Arial" panose="020B0604020202020204" pitchFamily="34" charset="0"/>
              </a:rPr>
              <a:t>Clarifying use of the term “broiler” versus “chicken.” </a:t>
            </a:r>
          </a:p>
          <a:p>
            <a:r>
              <a:rPr lang="en-US" dirty="0">
                <a:latin typeface="Arial" panose="020B0604020202020204" pitchFamily="34" charset="0"/>
                <a:cs typeface="Arial" panose="020B0604020202020204" pitchFamily="34" charset="0"/>
              </a:rPr>
              <a:t>As defined by the United States Department of Agriculture (USDA), a broiler is a chicken younger than 10 weeks old of either sex that has tender meat, smooth-textured skin, and flexible breastbone cartilage. </a:t>
            </a:r>
          </a:p>
          <a:p>
            <a:r>
              <a:rPr lang="en-US" dirty="0">
                <a:latin typeface="Arial" panose="020B0604020202020204" pitchFamily="34" charset="0"/>
                <a:cs typeface="Arial" panose="020B0604020202020204" pitchFamily="34" charset="0"/>
              </a:rPr>
              <a:t>A broiler, then, is just a young chicken (pollo </a:t>
            </a:r>
            <a:r>
              <a:rPr lang="en-US" dirty="0" err="1">
                <a:latin typeface="Arial" panose="020B0604020202020204" pitchFamily="34" charset="0"/>
                <a:cs typeface="Arial" panose="020B0604020202020204" pitchFamily="34" charset="0"/>
              </a:rPr>
              <a:t>joven</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Most of the charts you’ll see are generated automatically from my database and include the “broiler” designation.</a:t>
            </a:r>
          </a:p>
          <a:p>
            <a:r>
              <a:rPr lang="en-US" dirty="0">
                <a:latin typeface="Arial" panose="020B0604020202020204" pitchFamily="34" charset="0"/>
                <a:cs typeface="Arial" panose="020B0604020202020204" pitchFamily="34" charset="0"/>
              </a:rPr>
              <a:t>But I’ll do my best to use “chicken” when speaking.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72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AC601-0545-AC0C-0428-E9489F7B65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2F0274-7C02-EA67-C1B4-964E6823C896}"/>
              </a:ext>
            </a:extLst>
          </p:cNvPr>
          <p:cNvSpPr>
            <a:spLocks noGrp="1"/>
          </p:cNvSpPr>
          <p:nvPr>
            <p:ph type="title"/>
          </p:nvPr>
        </p:nvSpPr>
        <p:spPr>
          <a:xfrm>
            <a:off x="233464" y="365125"/>
            <a:ext cx="11760740" cy="1325563"/>
          </a:xfrm>
        </p:spPr>
        <p:txBody>
          <a:bodyPr>
            <a:normAutofit fontScale="90000"/>
          </a:bodyPr>
          <a:lstStyle/>
          <a:p>
            <a:r>
              <a:rPr lang="en-US" sz="4000" b="1" dirty="0">
                <a:solidFill>
                  <a:srgbClr val="002060"/>
                </a:solidFill>
                <a:latin typeface="Arial Black" panose="020B0A04020102020204" pitchFamily="34" charset="0"/>
                <a:cs typeface="Arial" panose="020B0604020202020204" pitchFamily="34" charset="0"/>
              </a:rPr>
              <a:t>Even Bone-In Dark Meat Cuts Enjoying an Extended Run of Strong Domestic Demand</a:t>
            </a:r>
          </a:p>
        </p:txBody>
      </p:sp>
      <p:sp>
        <p:nvSpPr>
          <p:cNvPr id="8" name="TextBox 7">
            <a:extLst>
              <a:ext uri="{FF2B5EF4-FFF2-40B4-BE49-F238E27FC236}">
                <a16:creationId xmlns:a16="http://schemas.microsoft.com/office/drawing/2014/main" id="{54EBBB33-9FA3-4166-6B9C-B9AFED9F3ED0}"/>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9" name="TextBox 8">
            <a:extLst>
              <a:ext uri="{FF2B5EF4-FFF2-40B4-BE49-F238E27FC236}">
                <a16:creationId xmlns:a16="http://schemas.microsoft.com/office/drawing/2014/main" id="{930CF6A6-7115-7A9B-DA2E-6D140197E51F}"/>
              </a:ext>
            </a:extLst>
          </p:cNvPr>
          <p:cNvSpPr txBox="1"/>
          <p:nvPr/>
        </p:nvSpPr>
        <p:spPr>
          <a:xfrm>
            <a:off x="4968815"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12" name="TextBox 11">
            <a:extLst>
              <a:ext uri="{FF2B5EF4-FFF2-40B4-BE49-F238E27FC236}">
                <a16:creationId xmlns:a16="http://schemas.microsoft.com/office/drawing/2014/main" id="{934295C2-D406-7799-DE82-7160A894D302}"/>
              </a:ext>
            </a:extLst>
          </p:cNvPr>
          <p:cNvSpPr txBox="1"/>
          <p:nvPr/>
        </p:nvSpPr>
        <p:spPr>
          <a:xfrm>
            <a:off x="9808785" y="2243842"/>
            <a:ext cx="2185419" cy="170816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Wholesale and seasonally-adjusted leg quarter demand has remained above the baseline average since late 2023.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A27E58D-F96F-B3D9-A24D-80884224E6F9}"/>
              </a:ext>
            </a:extLst>
          </p:cNvPr>
          <p:cNvPicPr>
            <a:picLocks noChangeAspect="1"/>
          </p:cNvPicPr>
          <p:nvPr/>
        </p:nvPicPr>
        <p:blipFill>
          <a:blip r:embed="rId2"/>
          <a:stretch>
            <a:fillRect/>
          </a:stretch>
        </p:blipFill>
        <p:spPr>
          <a:xfrm>
            <a:off x="233464" y="2105586"/>
            <a:ext cx="4685019" cy="2907943"/>
          </a:xfrm>
          <a:prstGeom prst="rect">
            <a:avLst/>
          </a:prstGeom>
        </p:spPr>
      </p:pic>
      <p:pic>
        <p:nvPicPr>
          <p:cNvPr id="7" name="Picture 6">
            <a:extLst>
              <a:ext uri="{FF2B5EF4-FFF2-40B4-BE49-F238E27FC236}">
                <a16:creationId xmlns:a16="http://schemas.microsoft.com/office/drawing/2014/main" id="{E6E15543-FC4F-1629-84CB-E6A5D5B9301E}"/>
              </a:ext>
            </a:extLst>
          </p:cNvPr>
          <p:cNvPicPr>
            <a:picLocks noChangeAspect="1"/>
          </p:cNvPicPr>
          <p:nvPr/>
        </p:nvPicPr>
        <p:blipFill>
          <a:blip r:embed="rId3"/>
          <a:stretch>
            <a:fillRect/>
          </a:stretch>
        </p:blipFill>
        <p:spPr>
          <a:xfrm>
            <a:off x="5021123" y="2105585"/>
            <a:ext cx="4685021" cy="2907944"/>
          </a:xfrm>
          <a:prstGeom prst="rect">
            <a:avLst/>
          </a:prstGeom>
        </p:spPr>
      </p:pic>
    </p:spTree>
    <p:extLst>
      <p:ext uri="{BB962C8B-B14F-4D97-AF65-F5344CB8AC3E}">
        <p14:creationId xmlns:p14="http://schemas.microsoft.com/office/powerpoint/2010/main" val="367759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05396-A92A-4C98-6D93-1D3F456A1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EDCE06-88F4-75E4-123D-3FCB3C7C1D4D}"/>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Bulk Fresh Leg Quarters Find Consistent Support Above $0.50 Per Pound</a:t>
            </a:r>
          </a:p>
        </p:txBody>
      </p:sp>
      <p:sp>
        <p:nvSpPr>
          <p:cNvPr id="8" name="TextBox 7">
            <a:extLst>
              <a:ext uri="{FF2B5EF4-FFF2-40B4-BE49-F238E27FC236}">
                <a16:creationId xmlns:a16="http://schemas.microsoft.com/office/drawing/2014/main" id="{DF7CEC18-7AC4-B9DC-A999-3FF35F7D4291}"/>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9" name="TextBox 8">
            <a:extLst>
              <a:ext uri="{FF2B5EF4-FFF2-40B4-BE49-F238E27FC236}">
                <a16:creationId xmlns:a16="http://schemas.microsoft.com/office/drawing/2014/main" id="{B185E30C-6945-9B64-2114-26198EE27102}"/>
              </a:ext>
            </a:extLst>
          </p:cNvPr>
          <p:cNvSpPr txBox="1"/>
          <p:nvPr/>
        </p:nvSpPr>
        <p:spPr>
          <a:xfrm>
            <a:off x="4994695" y="5896515"/>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9040FB7C-C1B5-7B83-B405-F5901F349DB7}"/>
              </a:ext>
            </a:extLst>
          </p:cNvPr>
          <p:cNvSpPr txBox="1"/>
          <p:nvPr/>
        </p:nvSpPr>
        <p:spPr>
          <a:xfrm>
            <a:off x="9808786" y="2243843"/>
            <a:ext cx="2018030"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Leg quarter and whole leg markets constrained by supply growth and sluggish export demand but well supported from strong domestic demand.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5B0589C-ADC2-E1AC-6149-4C3A1C5D59BA}"/>
              </a:ext>
            </a:extLst>
          </p:cNvPr>
          <p:cNvPicPr>
            <a:picLocks noChangeAspect="1"/>
          </p:cNvPicPr>
          <p:nvPr/>
        </p:nvPicPr>
        <p:blipFill>
          <a:blip r:embed="rId2"/>
          <a:stretch>
            <a:fillRect/>
          </a:stretch>
        </p:blipFill>
        <p:spPr>
          <a:xfrm>
            <a:off x="233464" y="2076013"/>
            <a:ext cx="4597676" cy="2884175"/>
          </a:xfrm>
          <a:prstGeom prst="rect">
            <a:avLst/>
          </a:prstGeom>
        </p:spPr>
      </p:pic>
      <p:pic>
        <p:nvPicPr>
          <p:cNvPr id="11" name="Picture 10">
            <a:extLst>
              <a:ext uri="{FF2B5EF4-FFF2-40B4-BE49-F238E27FC236}">
                <a16:creationId xmlns:a16="http://schemas.microsoft.com/office/drawing/2014/main" id="{59537557-3EB8-DF04-9A72-81B047EECF16}"/>
              </a:ext>
            </a:extLst>
          </p:cNvPr>
          <p:cNvPicPr>
            <a:picLocks noChangeAspect="1"/>
          </p:cNvPicPr>
          <p:nvPr/>
        </p:nvPicPr>
        <p:blipFill>
          <a:blip r:embed="rId3"/>
          <a:stretch>
            <a:fillRect/>
          </a:stretch>
        </p:blipFill>
        <p:spPr>
          <a:xfrm>
            <a:off x="4994694" y="2131069"/>
            <a:ext cx="4533903" cy="2829119"/>
          </a:xfrm>
          <a:prstGeom prst="rect">
            <a:avLst/>
          </a:prstGeom>
        </p:spPr>
      </p:pic>
    </p:spTree>
    <p:extLst>
      <p:ext uri="{BB962C8B-B14F-4D97-AF65-F5344CB8AC3E}">
        <p14:creationId xmlns:p14="http://schemas.microsoft.com/office/powerpoint/2010/main" val="2951544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33E11-07C3-71BA-2008-6436BD069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4F11F9-1899-6F5F-5B04-8E1079313D57}"/>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Drumsticks Now Carry Outsized Premiums to Leg Quarters; Bone-In Thighs “Undervalued”</a:t>
            </a:r>
          </a:p>
        </p:txBody>
      </p:sp>
      <p:sp>
        <p:nvSpPr>
          <p:cNvPr id="8" name="TextBox 7">
            <a:extLst>
              <a:ext uri="{FF2B5EF4-FFF2-40B4-BE49-F238E27FC236}">
                <a16:creationId xmlns:a16="http://schemas.microsoft.com/office/drawing/2014/main" id="{847F2640-DFD9-6352-BCF6-D5C1A6AA2863}"/>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9" name="TextBox 8">
            <a:extLst>
              <a:ext uri="{FF2B5EF4-FFF2-40B4-BE49-F238E27FC236}">
                <a16:creationId xmlns:a16="http://schemas.microsoft.com/office/drawing/2014/main" id="{39993046-3E4F-5C37-0EA9-C7662C3734C1}"/>
              </a:ext>
            </a:extLst>
          </p:cNvPr>
          <p:cNvSpPr txBox="1"/>
          <p:nvPr/>
        </p:nvSpPr>
        <p:spPr>
          <a:xfrm>
            <a:off x="4994695" y="5896515"/>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F8DBC0CC-04E0-E43D-6CE9-C66151FDF666}"/>
              </a:ext>
            </a:extLst>
          </p:cNvPr>
          <p:cNvSpPr txBox="1"/>
          <p:nvPr/>
        </p:nvSpPr>
        <p:spPr>
          <a:xfrm>
            <a:off x="9808786" y="2243843"/>
            <a:ext cx="2018030" cy="193899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While the drumstick market is strong on a relative basis overall, jumbo/bulk drumstick prices remain in an attractive position.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364FDA4-2617-A6B2-68B1-B60AE57118E9}"/>
              </a:ext>
            </a:extLst>
          </p:cNvPr>
          <p:cNvPicPr>
            <a:picLocks noChangeAspect="1"/>
          </p:cNvPicPr>
          <p:nvPr/>
        </p:nvPicPr>
        <p:blipFill>
          <a:blip r:embed="rId2"/>
          <a:stretch>
            <a:fillRect/>
          </a:stretch>
        </p:blipFill>
        <p:spPr>
          <a:xfrm>
            <a:off x="233464" y="2113469"/>
            <a:ext cx="4617405" cy="2881223"/>
          </a:xfrm>
          <a:prstGeom prst="rect">
            <a:avLst/>
          </a:prstGeom>
        </p:spPr>
      </p:pic>
      <p:pic>
        <p:nvPicPr>
          <p:cNvPr id="11" name="Picture 10">
            <a:extLst>
              <a:ext uri="{FF2B5EF4-FFF2-40B4-BE49-F238E27FC236}">
                <a16:creationId xmlns:a16="http://schemas.microsoft.com/office/drawing/2014/main" id="{0115307F-C892-FA65-E305-6D912BDBE3C8}"/>
              </a:ext>
            </a:extLst>
          </p:cNvPr>
          <p:cNvPicPr>
            <a:picLocks noChangeAspect="1"/>
          </p:cNvPicPr>
          <p:nvPr/>
        </p:nvPicPr>
        <p:blipFill>
          <a:blip r:embed="rId3"/>
          <a:stretch>
            <a:fillRect/>
          </a:stretch>
        </p:blipFill>
        <p:spPr>
          <a:xfrm>
            <a:off x="4994694" y="2113469"/>
            <a:ext cx="4718649" cy="2881222"/>
          </a:xfrm>
          <a:prstGeom prst="rect">
            <a:avLst/>
          </a:prstGeom>
        </p:spPr>
      </p:pic>
    </p:spTree>
    <p:extLst>
      <p:ext uri="{BB962C8B-B14F-4D97-AF65-F5344CB8AC3E}">
        <p14:creationId xmlns:p14="http://schemas.microsoft.com/office/powerpoint/2010/main" val="310297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9D7C7-5CD8-C37F-939E-956B1F0205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310BB-4073-9EA9-D5DC-932874A43DE7}"/>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Domestic Demand for Mechanically Deboned Chicken (MDC) Continues to Soften</a:t>
            </a:r>
          </a:p>
        </p:txBody>
      </p:sp>
      <p:sp>
        <p:nvSpPr>
          <p:cNvPr id="8" name="TextBox 7">
            <a:extLst>
              <a:ext uri="{FF2B5EF4-FFF2-40B4-BE49-F238E27FC236}">
                <a16:creationId xmlns:a16="http://schemas.microsoft.com/office/drawing/2014/main" id="{0E5F8D38-A201-456E-796C-6918F04E3FD2}"/>
              </a:ext>
            </a:extLst>
          </p:cNvPr>
          <p:cNvSpPr txBox="1"/>
          <p:nvPr/>
        </p:nvSpPr>
        <p:spPr>
          <a:xfrm>
            <a:off x="233464" y="5896516"/>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9" name="TextBox 8">
            <a:extLst>
              <a:ext uri="{FF2B5EF4-FFF2-40B4-BE49-F238E27FC236}">
                <a16:creationId xmlns:a16="http://schemas.microsoft.com/office/drawing/2014/main" id="{3D55DE7B-0048-21D9-F2A9-2CA5D87140A2}"/>
              </a:ext>
            </a:extLst>
          </p:cNvPr>
          <p:cNvSpPr txBox="1"/>
          <p:nvPr/>
        </p:nvSpPr>
        <p:spPr>
          <a:xfrm>
            <a:off x="5175850" y="5896515"/>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14BA801C-BB2B-A3CB-23E6-F767425F73A2}"/>
              </a:ext>
            </a:extLst>
          </p:cNvPr>
          <p:cNvSpPr txBox="1"/>
          <p:nvPr/>
        </p:nvSpPr>
        <p:spPr>
          <a:xfrm>
            <a:off x="9808786" y="2243843"/>
            <a:ext cx="2018030" cy="216982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Not only is MDC “undervalued” on a relative basis to MDT, it’s also cheap compared to fat pork trim (42% lean) and 50% lean beef trimmings.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267D86D-2652-7969-0BFE-CD91DFC2FF4C}"/>
              </a:ext>
            </a:extLst>
          </p:cNvPr>
          <p:cNvPicPr>
            <a:picLocks noChangeAspect="1"/>
          </p:cNvPicPr>
          <p:nvPr/>
        </p:nvPicPr>
        <p:blipFill>
          <a:blip r:embed="rId2"/>
          <a:stretch>
            <a:fillRect/>
          </a:stretch>
        </p:blipFill>
        <p:spPr>
          <a:xfrm>
            <a:off x="233463" y="1898205"/>
            <a:ext cx="4932555" cy="3061585"/>
          </a:xfrm>
          <a:prstGeom prst="rect">
            <a:avLst/>
          </a:prstGeom>
        </p:spPr>
      </p:pic>
      <p:pic>
        <p:nvPicPr>
          <p:cNvPr id="11" name="Picture 10">
            <a:extLst>
              <a:ext uri="{FF2B5EF4-FFF2-40B4-BE49-F238E27FC236}">
                <a16:creationId xmlns:a16="http://schemas.microsoft.com/office/drawing/2014/main" id="{B54E4F5E-F41E-9A8E-89E8-6E7689D532F4}"/>
              </a:ext>
            </a:extLst>
          </p:cNvPr>
          <p:cNvPicPr>
            <a:picLocks noChangeAspect="1"/>
          </p:cNvPicPr>
          <p:nvPr/>
        </p:nvPicPr>
        <p:blipFill>
          <a:blip r:embed="rId3"/>
          <a:stretch>
            <a:fillRect/>
          </a:stretch>
        </p:blipFill>
        <p:spPr>
          <a:xfrm>
            <a:off x="5175850" y="1898205"/>
            <a:ext cx="4621528" cy="3061584"/>
          </a:xfrm>
          <a:prstGeom prst="rect">
            <a:avLst/>
          </a:prstGeom>
        </p:spPr>
      </p:pic>
    </p:spTree>
    <p:extLst>
      <p:ext uri="{BB962C8B-B14F-4D97-AF65-F5344CB8AC3E}">
        <p14:creationId xmlns:p14="http://schemas.microsoft.com/office/powerpoint/2010/main" val="3620564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9A4D0-0E7E-1A0A-2D17-1E9F498BB6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7BF78-494F-F293-1618-4C3F5946BC5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Retail Dark Meat Prices Ease Lower Even as Wholesale Markets Remain Firm</a:t>
            </a:r>
          </a:p>
        </p:txBody>
      </p:sp>
      <p:pic>
        <p:nvPicPr>
          <p:cNvPr id="5" name="Picture 4">
            <a:extLst>
              <a:ext uri="{FF2B5EF4-FFF2-40B4-BE49-F238E27FC236}">
                <a16:creationId xmlns:a16="http://schemas.microsoft.com/office/drawing/2014/main" id="{1E94BFE5-9B9C-6195-9050-66F663505A2E}"/>
              </a:ext>
            </a:extLst>
          </p:cNvPr>
          <p:cNvPicPr>
            <a:picLocks noChangeAspect="1"/>
          </p:cNvPicPr>
          <p:nvPr/>
        </p:nvPicPr>
        <p:blipFill>
          <a:blip r:embed="rId2"/>
          <a:stretch>
            <a:fillRect/>
          </a:stretch>
        </p:blipFill>
        <p:spPr>
          <a:xfrm>
            <a:off x="233463" y="2020615"/>
            <a:ext cx="4623208" cy="2982705"/>
          </a:xfrm>
          <a:prstGeom prst="rect">
            <a:avLst/>
          </a:prstGeom>
        </p:spPr>
      </p:pic>
      <p:pic>
        <p:nvPicPr>
          <p:cNvPr id="7" name="Picture 6">
            <a:extLst>
              <a:ext uri="{FF2B5EF4-FFF2-40B4-BE49-F238E27FC236}">
                <a16:creationId xmlns:a16="http://schemas.microsoft.com/office/drawing/2014/main" id="{548F801B-E431-DEBF-8632-A28A30E5856A}"/>
              </a:ext>
            </a:extLst>
          </p:cNvPr>
          <p:cNvPicPr>
            <a:picLocks noChangeAspect="1"/>
          </p:cNvPicPr>
          <p:nvPr/>
        </p:nvPicPr>
        <p:blipFill>
          <a:blip r:embed="rId3"/>
          <a:stretch>
            <a:fillRect/>
          </a:stretch>
        </p:blipFill>
        <p:spPr>
          <a:xfrm>
            <a:off x="4957137" y="2020615"/>
            <a:ext cx="4825218" cy="2982705"/>
          </a:xfrm>
          <a:prstGeom prst="rect">
            <a:avLst/>
          </a:prstGeom>
        </p:spPr>
      </p:pic>
      <p:sp>
        <p:nvSpPr>
          <p:cNvPr id="8" name="TextBox 7">
            <a:extLst>
              <a:ext uri="{FF2B5EF4-FFF2-40B4-BE49-F238E27FC236}">
                <a16:creationId xmlns:a16="http://schemas.microsoft.com/office/drawing/2014/main" id="{75A4312F-4139-0636-2F08-965DD351367B}"/>
              </a:ext>
            </a:extLst>
          </p:cNvPr>
          <p:cNvSpPr txBox="1"/>
          <p:nvPr/>
        </p:nvSpPr>
        <p:spPr>
          <a:xfrm>
            <a:off x="233463" y="589651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BLS, LEAP Market Analytics</a:t>
            </a:r>
          </a:p>
        </p:txBody>
      </p:sp>
      <p:sp>
        <p:nvSpPr>
          <p:cNvPr id="9" name="TextBox 8">
            <a:extLst>
              <a:ext uri="{FF2B5EF4-FFF2-40B4-BE49-F238E27FC236}">
                <a16:creationId xmlns:a16="http://schemas.microsoft.com/office/drawing/2014/main" id="{0534F445-3BAB-D089-B0C7-73EACBF8888F}"/>
              </a:ext>
            </a:extLst>
          </p:cNvPr>
          <p:cNvSpPr txBox="1"/>
          <p:nvPr/>
        </p:nvSpPr>
        <p:spPr>
          <a:xfrm>
            <a:off x="4957137" y="5896515"/>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BLS, LEAP Market Analytics</a:t>
            </a:r>
          </a:p>
        </p:txBody>
      </p:sp>
      <p:sp>
        <p:nvSpPr>
          <p:cNvPr id="10" name="TextBox 9">
            <a:extLst>
              <a:ext uri="{FF2B5EF4-FFF2-40B4-BE49-F238E27FC236}">
                <a16:creationId xmlns:a16="http://schemas.microsoft.com/office/drawing/2014/main" id="{08D4F1F1-6334-587E-266D-ADA4D12D17C5}"/>
              </a:ext>
            </a:extLst>
          </p:cNvPr>
          <p:cNvSpPr txBox="1"/>
          <p:nvPr/>
        </p:nvSpPr>
        <p:spPr>
          <a:xfrm>
            <a:off x="9808786" y="2459504"/>
            <a:ext cx="2149749" cy="193899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Composite chicken prices have never been this cheap on a relative basis to beef from a consumer-facing standpoint in the U.S.</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269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67C3E-DB55-3F33-D226-E90A4E5B90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D30CFD-E806-3ECE-5524-7D060C0431F7}"/>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End-of-March Frozen Drum Stocks Were Down 28% from the 5-Year Average</a:t>
            </a:r>
          </a:p>
        </p:txBody>
      </p:sp>
      <p:pic>
        <p:nvPicPr>
          <p:cNvPr id="5" name="Picture 4">
            <a:extLst>
              <a:ext uri="{FF2B5EF4-FFF2-40B4-BE49-F238E27FC236}">
                <a16:creationId xmlns:a16="http://schemas.microsoft.com/office/drawing/2014/main" id="{B42E1468-3DA4-C653-689E-86D4F82B9599}"/>
              </a:ext>
            </a:extLst>
          </p:cNvPr>
          <p:cNvPicPr>
            <a:picLocks noChangeAspect="1"/>
          </p:cNvPicPr>
          <p:nvPr/>
        </p:nvPicPr>
        <p:blipFill>
          <a:blip r:embed="rId2"/>
          <a:stretch>
            <a:fillRect/>
          </a:stretch>
        </p:blipFill>
        <p:spPr>
          <a:xfrm>
            <a:off x="233464" y="1940424"/>
            <a:ext cx="4882000" cy="2977151"/>
          </a:xfrm>
          <a:prstGeom prst="rect">
            <a:avLst/>
          </a:prstGeom>
        </p:spPr>
      </p:pic>
      <p:pic>
        <p:nvPicPr>
          <p:cNvPr id="7" name="Picture 6">
            <a:extLst>
              <a:ext uri="{FF2B5EF4-FFF2-40B4-BE49-F238E27FC236}">
                <a16:creationId xmlns:a16="http://schemas.microsoft.com/office/drawing/2014/main" id="{220FBFDC-33DA-1EEF-DFC4-507F49919D0A}"/>
              </a:ext>
            </a:extLst>
          </p:cNvPr>
          <p:cNvPicPr>
            <a:picLocks noChangeAspect="1"/>
          </p:cNvPicPr>
          <p:nvPr/>
        </p:nvPicPr>
        <p:blipFill>
          <a:blip r:embed="rId3"/>
          <a:stretch>
            <a:fillRect/>
          </a:stretch>
        </p:blipFill>
        <p:spPr>
          <a:xfrm>
            <a:off x="5270737" y="1940423"/>
            <a:ext cx="4485738" cy="2977151"/>
          </a:xfrm>
          <a:prstGeom prst="rect">
            <a:avLst/>
          </a:prstGeom>
        </p:spPr>
      </p:pic>
      <p:sp>
        <p:nvSpPr>
          <p:cNvPr id="8" name="TextBox 7">
            <a:extLst>
              <a:ext uri="{FF2B5EF4-FFF2-40B4-BE49-F238E27FC236}">
                <a16:creationId xmlns:a16="http://schemas.microsoft.com/office/drawing/2014/main" id="{C1378104-A014-1557-2230-62D921154A4B}"/>
              </a:ext>
            </a:extLst>
          </p:cNvPr>
          <p:cNvSpPr txBox="1"/>
          <p:nvPr/>
        </p:nvSpPr>
        <p:spPr>
          <a:xfrm>
            <a:off x="233463" y="589651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9" name="TextBox 8">
            <a:extLst>
              <a:ext uri="{FF2B5EF4-FFF2-40B4-BE49-F238E27FC236}">
                <a16:creationId xmlns:a16="http://schemas.microsoft.com/office/drawing/2014/main" id="{BFE90C6F-72C4-CB5C-1A57-9283A15B58B6}"/>
              </a:ext>
            </a:extLst>
          </p:cNvPr>
          <p:cNvSpPr txBox="1"/>
          <p:nvPr/>
        </p:nvSpPr>
        <p:spPr>
          <a:xfrm>
            <a:off x="5115464" y="5896515"/>
            <a:ext cx="402798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10" name="TextBox 9">
            <a:extLst>
              <a:ext uri="{FF2B5EF4-FFF2-40B4-BE49-F238E27FC236}">
                <a16:creationId xmlns:a16="http://schemas.microsoft.com/office/drawing/2014/main" id="{F677A23C-339D-AB16-35F5-78966A59DB68}"/>
              </a:ext>
            </a:extLst>
          </p:cNvPr>
          <p:cNvSpPr txBox="1"/>
          <p:nvPr/>
        </p:nvSpPr>
        <p:spPr>
          <a:xfrm>
            <a:off x="9808786" y="2459504"/>
            <a:ext cx="2149749" cy="170816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Frozen leg quarter stocks are also running well below prior-year levels and the most recent 5-year (21-25) average.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24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8A370-01E5-6989-F88D-C417B1391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9A7A4-BE71-6630-AC4B-F6D29FB2EF2B}"/>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Chicken Production, Trade, and Supply Trends in Latin America</a:t>
            </a:r>
          </a:p>
        </p:txBody>
      </p:sp>
      <p:sp>
        <p:nvSpPr>
          <p:cNvPr id="3" name="Content Placeholder 2">
            <a:extLst>
              <a:ext uri="{FF2B5EF4-FFF2-40B4-BE49-F238E27FC236}">
                <a16:creationId xmlns:a16="http://schemas.microsoft.com/office/drawing/2014/main" id="{79889092-3C19-02DE-4C84-AA44713775CD}"/>
              </a:ext>
            </a:extLst>
          </p:cNvPr>
          <p:cNvSpPr>
            <a:spLocks noGrp="1"/>
          </p:cNvSpPr>
          <p:nvPr>
            <p:ph idx="1"/>
          </p:nvPr>
        </p:nvSpPr>
        <p:spPr>
          <a:xfrm>
            <a:off x="233464" y="1825625"/>
            <a:ext cx="11760740" cy="4351338"/>
          </a:xfrm>
        </p:spPr>
        <p:txBody>
          <a:bodyPr/>
          <a:lstStyle/>
          <a:p>
            <a:r>
              <a:rPr lang="en-US" dirty="0">
                <a:latin typeface="Arial" panose="020B0604020202020204" pitchFamily="34" charset="0"/>
                <a:cs typeface="Arial" panose="020B0604020202020204" pitchFamily="34" charset="0"/>
              </a:rPr>
              <a:t>Geopolitical events and questionable foreign policy from the U.S. have created a challenging trade environment over the past year. </a:t>
            </a:r>
          </a:p>
          <a:p>
            <a:r>
              <a:rPr lang="en-US" dirty="0">
                <a:latin typeface="Arial" panose="020B0604020202020204" pitchFamily="34" charset="0"/>
                <a:cs typeface="Arial" panose="020B0604020202020204" pitchFamily="34" charset="0"/>
              </a:rPr>
              <a:t>Chicken production and consumption trends across Latin America continue to look promising. </a:t>
            </a:r>
          </a:p>
          <a:p>
            <a:r>
              <a:rPr lang="en-US" dirty="0">
                <a:latin typeface="Arial" panose="020B0604020202020204" pitchFamily="34" charset="0"/>
                <a:cs typeface="Arial" panose="020B0604020202020204" pitchFamily="34" charset="0"/>
              </a:rPr>
              <a:t>Cuba is one of the very few exceptions to this with its recent political and economic turmoil.</a:t>
            </a:r>
          </a:p>
          <a:p>
            <a:r>
              <a:rPr lang="en-US" dirty="0">
                <a:latin typeface="Arial" panose="020B0604020202020204" pitchFamily="34" charset="0"/>
                <a:cs typeface="Arial" panose="020B0604020202020204" pitchFamily="34" charset="0"/>
              </a:rPr>
              <a:t>Brazil remains formidable as a rival exporter. </a:t>
            </a:r>
          </a:p>
          <a:p>
            <a:r>
              <a:rPr lang="en-US" dirty="0">
                <a:latin typeface="Arial" panose="020B0604020202020204" pitchFamily="34" charset="0"/>
                <a:cs typeface="Arial" panose="020B0604020202020204" pitchFamily="34" charset="0"/>
              </a:rPr>
              <a:t>HPAI has been less of a stumbling block recently. </a:t>
            </a:r>
          </a:p>
        </p:txBody>
      </p:sp>
    </p:spTree>
    <p:extLst>
      <p:ext uri="{BB962C8B-B14F-4D97-AF65-F5344CB8AC3E}">
        <p14:creationId xmlns:p14="http://schemas.microsoft.com/office/powerpoint/2010/main" val="1997993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2C8FE-6E2D-3FCF-2B11-07613F765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E13B0-3944-71D1-3567-4F415C204763}"/>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Mexico Imported 6.6% Less Chicken from the U.S. Last Year Compared to 2024</a:t>
            </a:r>
          </a:p>
        </p:txBody>
      </p:sp>
      <p:pic>
        <p:nvPicPr>
          <p:cNvPr id="5" name="Picture 4">
            <a:extLst>
              <a:ext uri="{FF2B5EF4-FFF2-40B4-BE49-F238E27FC236}">
                <a16:creationId xmlns:a16="http://schemas.microsoft.com/office/drawing/2014/main" id="{930E41FD-343D-3A0C-560C-92B81AECCD50}"/>
              </a:ext>
            </a:extLst>
          </p:cNvPr>
          <p:cNvPicPr>
            <a:picLocks noChangeAspect="1"/>
          </p:cNvPicPr>
          <p:nvPr/>
        </p:nvPicPr>
        <p:blipFill>
          <a:blip r:embed="rId2"/>
          <a:stretch>
            <a:fillRect/>
          </a:stretch>
        </p:blipFill>
        <p:spPr>
          <a:xfrm>
            <a:off x="233463" y="1587170"/>
            <a:ext cx="6486513" cy="4124263"/>
          </a:xfrm>
          <a:prstGeom prst="rect">
            <a:avLst/>
          </a:prstGeom>
        </p:spPr>
      </p:pic>
      <p:sp>
        <p:nvSpPr>
          <p:cNvPr id="6" name="TextBox 5">
            <a:extLst>
              <a:ext uri="{FF2B5EF4-FFF2-40B4-BE49-F238E27FC236}">
                <a16:creationId xmlns:a16="http://schemas.microsoft.com/office/drawing/2014/main" id="{87B15B47-3E26-6084-1223-4B7292995C44}"/>
              </a:ext>
            </a:extLst>
          </p:cNvPr>
          <p:cNvSpPr txBox="1"/>
          <p:nvPr/>
        </p:nvSpPr>
        <p:spPr>
          <a:xfrm>
            <a:off x="233464" y="5887890"/>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7" name="TextBox 6">
            <a:extLst>
              <a:ext uri="{FF2B5EF4-FFF2-40B4-BE49-F238E27FC236}">
                <a16:creationId xmlns:a16="http://schemas.microsoft.com/office/drawing/2014/main" id="{7F6FFC77-8C99-07A6-4564-49D536128CED}"/>
              </a:ext>
            </a:extLst>
          </p:cNvPr>
          <p:cNvSpPr txBox="1"/>
          <p:nvPr/>
        </p:nvSpPr>
        <p:spPr>
          <a:xfrm>
            <a:off x="6829366" y="1786954"/>
            <a:ext cx="5129171"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Mexico accounted for 22.5% of total U.S. chicken exports last year. The export pace was sluggish overall last year but particularly weak during the fourth quarter (Oct-Dec), which featured the weakest shipments since the second quarter (Apr-Ju) of 2022.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Taking a step back, export volumes to Mexico have been relatively flat since before the pandemic.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5347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61636-E751-55DC-10C2-0B18AA3F4C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CA7D35-B998-43F2-4812-7170E9023AB6}"/>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Per Capita Consumption of Chicken in Mexico Is Record Large And Growing</a:t>
            </a:r>
          </a:p>
        </p:txBody>
      </p:sp>
      <p:pic>
        <p:nvPicPr>
          <p:cNvPr id="5" name="Picture 4">
            <a:extLst>
              <a:ext uri="{FF2B5EF4-FFF2-40B4-BE49-F238E27FC236}">
                <a16:creationId xmlns:a16="http://schemas.microsoft.com/office/drawing/2014/main" id="{EFDF323D-0271-F3B3-8D10-B78B26FCF1E8}"/>
              </a:ext>
            </a:extLst>
          </p:cNvPr>
          <p:cNvPicPr>
            <a:picLocks noChangeAspect="1"/>
          </p:cNvPicPr>
          <p:nvPr/>
        </p:nvPicPr>
        <p:blipFill>
          <a:blip r:embed="rId2"/>
          <a:stretch>
            <a:fillRect/>
          </a:stretch>
        </p:blipFill>
        <p:spPr>
          <a:xfrm>
            <a:off x="233464" y="1938750"/>
            <a:ext cx="4925368" cy="2980500"/>
          </a:xfrm>
          <a:prstGeom prst="rect">
            <a:avLst/>
          </a:prstGeom>
        </p:spPr>
      </p:pic>
      <p:pic>
        <p:nvPicPr>
          <p:cNvPr id="7" name="Picture 6">
            <a:extLst>
              <a:ext uri="{FF2B5EF4-FFF2-40B4-BE49-F238E27FC236}">
                <a16:creationId xmlns:a16="http://schemas.microsoft.com/office/drawing/2014/main" id="{C87F3A7D-2EFD-A01C-9A7F-8C767109DF9F}"/>
              </a:ext>
            </a:extLst>
          </p:cNvPr>
          <p:cNvPicPr>
            <a:picLocks noChangeAspect="1"/>
          </p:cNvPicPr>
          <p:nvPr/>
        </p:nvPicPr>
        <p:blipFill>
          <a:blip r:embed="rId3"/>
          <a:stretch>
            <a:fillRect/>
          </a:stretch>
        </p:blipFill>
        <p:spPr>
          <a:xfrm>
            <a:off x="5158831" y="1938750"/>
            <a:ext cx="4633391" cy="2980500"/>
          </a:xfrm>
          <a:prstGeom prst="rect">
            <a:avLst/>
          </a:prstGeom>
        </p:spPr>
      </p:pic>
      <p:sp>
        <p:nvSpPr>
          <p:cNvPr id="8" name="TextBox 7">
            <a:extLst>
              <a:ext uri="{FF2B5EF4-FFF2-40B4-BE49-F238E27FC236}">
                <a16:creationId xmlns:a16="http://schemas.microsoft.com/office/drawing/2014/main" id="{16D8544C-9D2A-7F4A-167A-FBBF6934129D}"/>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44C8C5CD-767F-CAB7-158E-CD0B908E78AF}"/>
              </a:ext>
            </a:extLst>
          </p:cNvPr>
          <p:cNvSpPr txBox="1"/>
          <p:nvPr/>
        </p:nvSpPr>
        <p:spPr>
          <a:xfrm>
            <a:off x="5158831"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0597B11B-3C29-3EE6-4F8C-DA825C4BFE7C}"/>
              </a:ext>
            </a:extLst>
          </p:cNvPr>
          <p:cNvSpPr txBox="1"/>
          <p:nvPr/>
        </p:nvSpPr>
        <p:spPr>
          <a:xfrm>
            <a:off x="9844455" y="2223422"/>
            <a:ext cx="2114081" cy="216982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Per capita consumption of chicken in Mexico totaled  a record 86.6 pounds (RTC weight) in 2025, an increase of 21% from 10 years prior (2015).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3742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59843-B260-FE3D-A926-CD71FFFA43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71F0AA-60B4-50A2-E3AD-7AA82F116E0A}"/>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U.S. Chicken Exports to Cuba Slide but Surge to the Dominican Republic</a:t>
            </a:r>
          </a:p>
        </p:txBody>
      </p:sp>
      <p:pic>
        <p:nvPicPr>
          <p:cNvPr id="5" name="Picture 4">
            <a:extLst>
              <a:ext uri="{FF2B5EF4-FFF2-40B4-BE49-F238E27FC236}">
                <a16:creationId xmlns:a16="http://schemas.microsoft.com/office/drawing/2014/main" id="{40CE289C-BBB1-FD50-8BF7-268441184B32}"/>
              </a:ext>
            </a:extLst>
          </p:cNvPr>
          <p:cNvPicPr>
            <a:picLocks noChangeAspect="1"/>
          </p:cNvPicPr>
          <p:nvPr/>
        </p:nvPicPr>
        <p:blipFill>
          <a:blip r:embed="rId2"/>
          <a:stretch>
            <a:fillRect/>
          </a:stretch>
        </p:blipFill>
        <p:spPr>
          <a:xfrm>
            <a:off x="233464" y="1785194"/>
            <a:ext cx="4778483" cy="3234907"/>
          </a:xfrm>
          <a:prstGeom prst="rect">
            <a:avLst/>
          </a:prstGeom>
        </p:spPr>
      </p:pic>
      <p:pic>
        <p:nvPicPr>
          <p:cNvPr id="7" name="Picture 6">
            <a:extLst>
              <a:ext uri="{FF2B5EF4-FFF2-40B4-BE49-F238E27FC236}">
                <a16:creationId xmlns:a16="http://schemas.microsoft.com/office/drawing/2014/main" id="{34E96625-F58D-A6A6-B592-3264CEA45D65}"/>
              </a:ext>
            </a:extLst>
          </p:cNvPr>
          <p:cNvPicPr>
            <a:picLocks noChangeAspect="1"/>
          </p:cNvPicPr>
          <p:nvPr/>
        </p:nvPicPr>
        <p:blipFill>
          <a:blip r:embed="rId3"/>
          <a:stretch>
            <a:fillRect/>
          </a:stretch>
        </p:blipFill>
        <p:spPr>
          <a:xfrm>
            <a:off x="5074910" y="1811547"/>
            <a:ext cx="4655686" cy="3234906"/>
          </a:xfrm>
          <a:prstGeom prst="rect">
            <a:avLst/>
          </a:prstGeom>
        </p:spPr>
      </p:pic>
      <p:sp>
        <p:nvSpPr>
          <p:cNvPr id="8" name="TextBox 7">
            <a:extLst>
              <a:ext uri="{FF2B5EF4-FFF2-40B4-BE49-F238E27FC236}">
                <a16:creationId xmlns:a16="http://schemas.microsoft.com/office/drawing/2014/main" id="{3A3BE3F8-3138-90E5-96B8-6D558422252E}"/>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9" name="TextBox 8">
            <a:extLst>
              <a:ext uri="{FF2B5EF4-FFF2-40B4-BE49-F238E27FC236}">
                <a16:creationId xmlns:a16="http://schemas.microsoft.com/office/drawing/2014/main" id="{4846D871-0E38-9208-E939-D4AD07EAA245}"/>
              </a:ext>
            </a:extLst>
          </p:cNvPr>
          <p:cNvSpPr txBox="1"/>
          <p:nvPr/>
        </p:nvSpPr>
        <p:spPr>
          <a:xfrm>
            <a:off x="5074910"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10" name="TextBox 9">
            <a:extLst>
              <a:ext uri="{FF2B5EF4-FFF2-40B4-BE49-F238E27FC236}">
                <a16:creationId xmlns:a16="http://schemas.microsoft.com/office/drawing/2014/main" id="{741C98A5-7F07-16AE-95FC-F7AD30A20AF9}"/>
              </a:ext>
            </a:extLst>
          </p:cNvPr>
          <p:cNvSpPr txBox="1"/>
          <p:nvPr/>
        </p:nvSpPr>
        <p:spPr>
          <a:xfrm>
            <a:off x="9844455" y="2223422"/>
            <a:ext cx="2114081" cy="216982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U.S. chicken exports to the Dominican Republic increased 7.9% overall last year and were up 23% from a year earlier during the first two months of 2026.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94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25A19-DADD-D706-EEDE-B30D9EB46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AB6BDB-DCDC-C606-B4E6-ABF8464E0F29}"/>
              </a:ext>
            </a:extLst>
          </p:cNvPr>
          <p:cNvSpPr>
            <a:spLocks noGrp="1"/>
          </p:cNvSpPr>
          <p:nvPr>
            <p:ph type="title"/>
          </p:nvPr>
        </p:nvSpPr>
        <p:spPr>
          <a:xfrm>
            <a:off x="233464" y="365125"/>
            <a:ext cx="11760740" cy="1325563"/>
          </a:xfrm>
        </p:spPr>
        <p:txBody>
          <a:bodyPr/>
          <a:lstStyle/>
          <a:p>
            <a:r>
              <a:rPr lang="en-US" b="1" dirty="0">
                <a:solidFill>
                  <a:srgbClr val="002060"/>
                </a:solidFill>
                <a:latin typeface="Arial Black" panose="020B0A04020102020204" pitchFamily="34" charset="0"/>
                <a:cs typeface="Arial" panose="020B0604020202020204" pitchFamily="34" charset="0"/>
              </a:rPr>
              <a:t>Introductory Market Highlights</a:t>
            </a:r>
          </a:p>
        </p:txBody>
      </p:sp>
      <p:sp>
        <p:nvSpPr>
          <p:cNvPr id="3" name="Content Placeholder 2">
            <a:extLst>
              <a:ext uri="{FF2B5EF4-FFF2-40B4-BE49-F238E27FC236}">
                <a16:creationId xmlns:a16="http://schemas.microsoft.com/office/drawing/2014/main" id="{ADD3A23F-D0A4-5E91-AD16-E0F5E73D8EA1}"/>
              </a:ext>
            </a:extLst>
          </p:cNvPr>
          <p:cNvSpPr>
            <a:spLocks noGrp="1"/>
          </p:cNvSpPr>
          <p:nvPr>
            <p:ph idx="1"/>
          </p:nvPr>
        </p:nvSpPr>
        <p:spPr>
          <a:xfrm>
            <a:off x="233464" y="1825625"/>
            <a:ext cx="11760740" cy="4351338"/>
          </a:xfrm>
        </p:spPr>
        <p:txBody>
          <a:bodyPr/>
          <a:lstStyle/>
          <a:p>
            <a:r>
              <a:rPr lang="en-US" dirty="0">
                <a:latin typeface="Arial" panose="020B0604020202020204" pitchFamily="34" charset="0"/>
                <a:cs typeface="Arial" panose="020B0604020202020204" pitchFamily="34" charset="0"/>
              </a:rPr>
              <a:t>U.S.-Iran conflict continues to destabilize fuel, fertilizer, and feed input markets, with multiplier effects beyond those spaces. </a:t>
            </a:r>
          </a:p>
          <a:p>
            <a:r>
              <a:rPr lang="en-US" dirty="0">
                <a:latin typeface="Arial" panose="020B0604020202020204" pitchFamily="34" charset="0"/>
                <a:cs typeface="Arial" panose="020B0604020202020204" pitchFamily="34" charset="0"/>
              </a:rPr>
              <a:t>Weaker dollar (USD) opens doors for U.S. exporters while creating opportunities for importers. </a:t>
            </a:r>
          </a:p>
          <a:p>
            <a:r>
              <a:rPr lang="en-US" dirty="0">
                <a:latin typeface="Arial" panose="020B0604020202020204" pitchFamily="34" charset="0"/>
                <a:cs typeface="Arial" panose="020B0604020202020204" pitchFamily="34" charset="0"/>
              </a:rPr>
              <a:t>Severe drought across most of the Southern/Central Plains and Southeastern U.S. introduces early-season yield concerns. </a:t>
            </a:r>
          </a:p>
          <a:p>
            <a:r>
              <a:rPr lang="en-US" dirty="0">
                <a:latin typeface="Arial" panose="020B0604020202020204" pitchFamily="34" charset="0"/>
                <a:cs typeface="Arial" panose="020B0604020202020204" pitchFamily="34" charset="0"/>
              </a:rPr>
              <a:t>Upside price risks greater for corn than soybean meal.</a:t>
            </a:r>
          </a:p>
          <a:p>
            <a:r>
              <a:rPr lang="en-US" dirty="0">
                <a:latin typeface="Arial" panose="020B0604020202020204" pitchFamily="34" charset="0"/>
                <a:cs typeface="Arial" panose="020B0604020202020204" pitchFamily="34" charset="0"/>
              </a:rPr>
              <a:t>U.S. chicken companies in “mediocre” financial shape.</a:t>
            </a:r>
          </a:p>
        </p:txBody>
      </p:sp>
    </p:spTree>
    <p:extLst>
      <p:ext uri="{BB962C8B-B14F-4D97-AF65-F5344CB8AC3E}">
        <p14:creationId xmlns:p14="http://schemas.microsoft.com/office/powerpoint/2010/main" val="2611542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F5C5C-0029-56AC-A1B4-8C6DCDCFDA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4EDA44-2BC8-2E64-1952-F02AA423852C}"/>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Dominican Republic and Haiti Balance Trade Losses with Cuba</a:t>
            </a:r>
          </a:p>
        </p:txBody>
      </p:sp>
      <p:pic>
        <p:nvPicPr>
          <p:cNvPr id="5" name="Picture 4">
            <a:extLst>
              <a:ext uri="{FF2B5EF4-FFF2-40B4-BE49-F238E27FC236}">
                <a16:creationId xmlns:a16="http://schemas.microsoft.com/office/drawing/2014/main" id="{A3E59B68-F53A-9737-64FA-921BEB6CD7C9}"/>
              </a:ext>
            </a:extLst>
          </p:cNvPr>
          <p:cNvPicPr>
            <a:picLocks noChangeAspect="1"/>
          </p:cNvPicPr>
          <p:nvPr/>
        </p:nvPicPr>
        <p:blipFill>
          <a:blip r:embed="rId2"/>
          <a:stretch>
            <a:fillRect/>
          </a:stretch>
        </p:blipFill>
        <p:spPr>
          <a:xfrm>
            <a:off x="233464" y="1814409"/>
            <a:ext cx="9291808" cy="3229181"/>
          </a:xfrm>
          <a:prstGeom prst="rect">
            <a:avLst/>
          </a:prstGeom>
        </p:spPr>
      </p:pic>
      <p:sp>
        <p:nvSpPr>
          <p:cNvPr id="6" name="TextBox 5">
            <a:extLst>
              <a:ext uri="{FF2B5EF4-FFF2-40B4-BE49-F238E27FC236}">
                <a16:creationId xmlns:a16="http://schemas.microsoft.com/office/drawing/2014/main" id="{DCB3C878-D6CC-0770-7F4C-DCFAD27AC73F}"/>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7" name="TextBox 6">
            <a:extLst>
              <a:ext uri="{FF2B5EF4-FFF2-40B4-BE49-F238E27FC236}">
                <a16:creationId xmlns:a16="http://schemas.microsoft.com/office/drawing/2014/main" id="{11F163C3-DF23-4F10-6ED2-D3BB3AF56ABA}"/>
              </a:ext>
            </a:extLst>
          </p:cNvPr>
          <p:cNvSpPr txBox="1"/>
          <p:nvPr/>
        </p:nvSpPr>
        <p:spPr>
          <a:xfrm>
            <a:off x="9680553" y="2128531"/>
            <a:ext cx="2114081"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Cuba, the Dominican Republic, and Haiti combined accounted for 12.5% of total US chicken exports in 2025. That was second only to a combined 13.7% share in 2021.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644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C665B-4D6B-5070-F253-5E93B65F14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46D43-88F3-BDFE-DF2A-9ADC27ECAAC0}"/>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Production Increases in the Caribbean Slowing Again After Years of Strong Growth</a:t>
            </a:r>
          </a:p>
        </p:txBody>
      </p:sp>
      <p:pic>
        <p:nvPicPr>
          <p:cNvPr id="5" name="Picture 4">
            <a:extLst>
              <a:ext uri="{FF2B5EF4-FFF2-40B4-BE49-F238E27FC236}">
                <a16:creationId xmlns:a16="http://schemas.microsoft.com/office/drawing/2014/main" id="{1D406698-B0FB-01E4-03A9-0B1B355DD3D1}"/>
              </a:ext>
            </a:extLst>
          </p:cNvPr>
          <p:cNvPicPr>
            <a:picLocks noChangeAspect="1"/>
          </p:cNvPicPr>
          <p:nvPr/>
        </p:nvPicPr>
        <p:blipFill>
          <a:blip r:embed="rId2"/>
          <a:stretch>
            <a:fillRect/>
          </a:stretch>
        </p:blipFill>
        <p:spPr>
          <a:xfrm>
            <a:off x="233464" y="2001296"/>
            <a:ext cx="4718648" cy="2933012"/>
          </a:xfrm>
          <a:prstGeom prst="rect">
            <a:avLst/>
          </a:prstGeom>
        </p:spPr>
      </p:pic>
      <p:pic>
        <p:nvPicPr>
          <p:cNvPr id="7" name="Picture 6">
            <a:extLst>
              <a:ext uri="{FF2B5EF4-FFF2-40B4-BE49-F238E27FC236}">
                <a16:creationId xmlns:a16="http://schemas.microsoft.com/office/drawing/2014/main" id="{1FF9C0FD-C526-33E1-47EB-6AA8D4A5F679}"/>
              </a:ext>
            </a:extLst>
          </p:cNvPr>
          <p:cNvPicPr>
            <a:picLocks noChangeAspect="1"/>
          </p:cNvPicPr>
          <p:nvPr/>
        </p:nvPicPr>
        <p:blipFill>
          <a:blip r:embed="rId3"/>
          <a:stretch>
            <a:fillRect/>
          </a:stretch>
        </p:blipFill>
        <p:spPr>
          <a:xfrm>
            <a:off x="5018360" y="2001295"/>
            <a:ext cx="4600093" cy="2933013"/>
          </a:xfrm>
          <a:prstGeom prst="rect">
            <a:avLst/>
          </a:prstGeom>
        </p:spPr>
      </p:pic>
      <p:sp>
        <p:nvSpPr>
          <p:cNvPr id="8" name="TextBox 7">
            <a:extLst>
              <a:ext uri="{FF2B5EF4-FFF2-40B4-BE49-F238E27FC236}">
                <a16:creationId xmlns:a16="http://schemas.microsoft.com/office/drawing/2014/main" id="{8EEAA2CF-ECDE-E4FC-B0DA-A66A7005C743}"/>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6F82D30F-84F6-94EC-14DF-A0D5F7E5D617}"/>
              </a:ext>
            </a:extLst>
          </p:cNvPr>
          <p:cNvSpPr txBox="1"/>
          <p:nvPr/>
        </p:nvSpPr>
        <p:spPr>
          <a:xfrm>
            <a:off x="5018360"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5BCDFFBA-727C-29F8-C271-0C8460FEDCE2}"/>
              </a:ext>
            </a:extLst>
          </p:cNvPr>
          <p:cNvSpPr txBox="1"/>
          <p:nvPr/>
        </p:nvSpPr>
        <p:spPr>
          <a:xfrm>
            <a:off x="9680553" y="2128531"/>
            <a:ext cx="2114081"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Per capita consumption of chicken in the Dominican Republic increased 37% from 2015 through 2025, representing an average annual increase of 3.2%.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8588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F9B7D-7BD6-AC67-AC41-936FA33A3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E0A3D-1626-8A72-86E4-9D2A4F2C106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Guatemala Leads Central American Partners in Importing Chicken from the U.S. </a:t>
            </a:r>
          </a:p>
        </p:txBody>
      </p:sp>
      <p:pic>
        <p:nvPicPr>
          <p:cNvPr id="5" name="Picture 4">
            <a:extLst>
              <a:ext uri="{FF2B5EF4-FFF2-40B4-BE49-F238E27FC236}">
                <a16:creationId xmlns:a16="http://schemas.microsoft.com/office/drawing/2014/main" id="{A69BAA07-D438-FE5B-BBE9-DE461A7934D9}"/>
              </a:ext>
            </a:extLst>
          </p:cNvPr>
          <p:cNvPicPr>
            <a:picLocks noChangeAspect="1"/>
          </p:cNvPicPr>
          <p:nvPr/>
        </p:nvPicPr>
        <p:blipFill>
          <a:blip r:embed="rId2"/>
          <a:stretch>
            <a:fillRect/>
          </a:stretch>
        </p:blipFill>
        <p:spPr>
          <a:xfrm>
            <a:off x="233463" y="1897362"/>
            <a:ext cx="4740455" cy="3122762"/>
          </a:xfrm>
          <a:prstGeom prst="rect">
            <a:avLst/>
          </a:prstGeom>
        </p:spPr>
      </p:pic>
      <p:pic>
        <p:nvPicPr>
          <p:cNvPr id="7" name="Picture 6">
            <a:extLst>
              <a:ext uri="{FF2B5EF4-FFF2-40B4-BE49-F238E27FC236}">
                <a16:creationId xmlns:a16="http://schemas.microsoft.com/office/drawing/2014/main" id="{DB9C1A49-1DC4-BA97-4E9B-56EE043D42CC}"/>
              </a:ext>
            </a:extLst>
          </p:cNvPr>
          <p:cNvPicPr>
            <a:picLocks noChangeAspect="1"/>
          </p:cNvPicPr>
          <p:nvPr/>
        </p:nvPicPr>
        <p:blipFill>
          <a:blip r:embed="rId3"/>
          <a:stretch>
            <a:fillRect/>
          </a:stretch>
        </p:blipFill>
        <p:spPr>
          <a:xfrm>
            <a:off x="4972887" y="1897362"/>
            <a:ext cx="4740456" cy="3122762"/>
          </a:xfrm>
          <a:prstGeom prst="rect">
            <a:avLst/>
          </a:prstGeom>
        </p:spPr>
      </p:pic>
      <p:sp>
        <p:nvSpPr>
          <p:cNvPr id="8" name="TextBox 7">
            <a:extLst>
              <a:ext uri="{FF2B5EF4-FFF2-40B4-BE49-F238E27FC236}">
                <a16:creationId xmlns:a16="http://schemas.microsoft.com/office/drawing/2014/main" id="{58D79843-63E2-84BF-D466-DC584E160811}"/>
              </a:ext>
            </a:extLst>
          </p:cNvPr>
          <p:cNvSpPr txBox="1"/>
          <p:nvPr/>
        </p:nvSpPr>
        <p:spPr>
          <a:xfrm>
            <a:off x="233463"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9" name="TextBox 8">
            <a:extLst>
              <a:ext uri="{FF2B5EF4-FFF2-40B4-BE49-F238E27FC236}">
                <a16:creationId xmlns:a16="http://schemas.microsoft.com/office/drawing/2014/main" id="{A755670A-2FD3-F95C-5248-727BE7B74099}"/>
              </a:ext>
            </a:extLst>
          </p:cNvPr>
          <p:cNvSpPr txBox="1"/>
          <p:nvPr/>
        </p:nvSpPr>
        <p:spPr>
          <a:xfrm>
            <a:off x="4972887"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10" name="TextBox 9">
            <a:extLst>
              <a:ext uri="{FF2B5EF4-FFF2-40B4-BE49-F238E27FC236}">
                <a16:creationId xmlns:a16="http://schemas.microsoft.com/office/drawing/2014/main" id="{C5B9452A-5F6E-6674-BBD6-93CFC1E267EB}"/>
              </a:ext>
            </a:extLst>
          </p:cNvPr>
          <p:cNvSpPr txBox="1"/>
          <p:nvPr/>
        </p:nvSpPr>
        <p:spPr>
          <a:xfrm>
            <a:off x="9844456" y="2128531"/>
            <a:ext cx="2114081"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U.S. chicken exports to Guatemala have eased lower ever-so-slightly over the past two years following a burst into record territory in 2023, but the trend is turning positive again.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397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5B6D1-45FD-D017-5F38-909674CF39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EAF551-CA08-F3DE-834E-1436B1E79B3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The U.S. Exported 450 Million Pounds of Chicken to Central American Nations in 2025</a:t>
            </a:r>
          </a:p>
        </p:txBody>
      </p:sp>
      <p:pic>
        <p:nvPicPr>
          <p:cNvPr id="5" name="Picture 4">
            <a:extLst>
              <a:ext uri="{FF2B5EF4-FFF2-40B4-BE49-F238E27FC236}">
                <a16:creationId xmlns:a16="http://schemas.microsoft.com/office/drawing/2014/main" id="{B737B3A0-182E-9707-60FF-C1510E4A1952}"/>
              </a:ext>
            </a:extLst>
          </p:cNvPr>
          <p:cNvPicPr>
            <a:picLocks noChangeAspect="1"/>
          </p:cNvPicPr>
          <p:nvPr/>
        </p:nvPicPr>
        <p:blipFill>
          <a:blip r:embed="rId2"/>
          <a:stretch>
            <a:fillRect/>
          </a:stretch>
        </p:blipFill>
        <p:spPr>
          <a:xfrm>
            <a:off x="153700" y="1807122"/>
            <a:ext cx="9361236" cy="3243756"/>
          </a:xfrm>
          <a:prstGeom prst="rect">
            <a:avLst/>
          </a:prstGeom>
        </p:spPr>
      </p:pic>
      <p:sp>
        <p:nvSpPr>
          <p:cNvPr id="6" name="TextBox 5">
            <a:extLst>
              <a:ext uri="{FF2B5EF4-FFF2-40B4-BE49-F238E27FC236}">
                <a16:creationId xmlns:a16="http://schemas.microsoft.com/office/drawing/2014/main" id="{228CA48E-8E61-4FC1-4F0A-AAD13C8C03E8}"/>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7" name="TextBox 6">
            <a:extLst>
              <a:ext uri="{FF2B5EF4-FFF2-40B4-BE49-F238E27FC236}">
                <a16:creationId xmlns:a16="http://schemas.microsoft.com/office/drawing/2014/main" id="{AAA985E8-007E-E636-ABF3-E7E2DC71EF0B}"/>
              </a:ext>
            </a:extLst>
          </p:cNvPr>
          <p:cNvSpPr txBox="1"/>
          <p:nvPr/>
        </p:nvSpPr>
        <p:spPr>
          <a:xfrm>
            <a:off x="9585663" y="2690336"/>
            <a:ext cx="2408541" cy="1477328"/>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Adjusted for population, Central America’s impact on U.S. chicken trade is comparable to Mexico’s.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4279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4EF0-7FDC-742B-233B-8C9FFDA427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7368D-9782-B67B-CAE9-D9986CEC7BC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Chicken Production in Central America Has More Than Doubled Since 2014</a:t>
            </a:r>
          </a:p>
        </p:txBody>
      </p:sp>
      <p:pic>
        <p:nvPicPr>
          <p:cNvPr id="5" name="Picture 4">
            <a:extLst>
              <a:ext uri="{FF2B5EF4-FFF2-40B4-BE49-F238E27FC236}">
                <a16:creationId xmlns:a16="http://schemas.microsoft.com/office/drawing/2014/main" id="{B42D5B00-A900-31CA-E843-E0599C4DAC27}"/>
              </a:ext>
            </a:extLst>
          </p:cNvPr>
          <p:cNvPicPr>
            <a:picLocks noChangeAspect="1"/>
          </p:cNvPicPr>
          <p:nvPr/>
        </p:nvPicPr>
        <p:blipFill>
          <a:blip r:embed="rId2"/>
          <a:stretch>
            <a:fillRect/>
          </a:stretch>
        </p:blipFill>
        <p:spPr>
          <a:xfrm>
            <a:off x="147200" y="1887636"/>
            <a:ext cx="4910750" cy="2971654"/>
          </a:xfrm>
          <a:prstGeom prst="rect">
            <a:avLst/>
          </a:prstGeom>
        </p:spPr>
      </p:pic>
      <p:pic>
        <p:nvPicPr>
          <p:cNvPr id="7" name="Picture 6">
            <a:extLst>
              <a:ext uri="{FF2B5EF4-FFF2-40B4-BE49-F238E27FC236}">
                <a16:creationId xmlns:a16="http://schemas.microsoft.com/office/drawing/2014/main" id="{72EF406E-861E-96B2-F3E9-93ADCD9FE778}"/>
              </a:ext>
            </a:extLst>
          </p:cNvPr>
          <p:cNvPicPr>
            <a:picLocks noChangeAspect="1"/>
          </p:cNvPicPr>
          <p:nvPr/>
        </p:nvPicPr>
        <p:blipFill>
          <a:blip r:embed="rId3"/>
          <a:stretch>
            <a:fillRect/>
          </a:stretch>
        </p:blipFill>
        <p:spPr>
          <a:xfrm>
            <a:off x="5057950" y="1887636"/>
            <a:ext cx="4701869" cy="2977662"/>
          </a:xfrm>
          <a:prstGeom prst="rect">
            <a:avLst/>
          </a:prstGeom>
        </p:spPr>
      </p:pic>
      <p:sp>
        <p:nvSpPr>
          <p:cNvPr id="8" name="TextBox 7">
            <a:extLst>
              <a:ext uri="{FF2B5EF4-FFF2-40B4-BE49-F238E27FC236}">
                <a16:creationId xmlns:a16="http://schemas.microsoft.com/office/drawing/2014/main" id="{5B8F22F1-89F1-5641-6303-25ED5A2DF0C9}"/>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5B51DC13-2FD5-C61C-552D-E3279C060480}"/>
              </a:ext>
            </a:extLst>
          </p:cNvPr>
          <p:cNvSpPr txBox="1"/>
          <p:nvPr/>
        </p:nvSpPr>
        <p:spPr>
          <a:xfrm>
            <a:off x="5057950"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D968E62C-76B2-01E1-0E6F-C30411D9A99A}"/>
              </a:ext>
            </a:extLst>
          </p:cNvPr>
          <p:cNvSpPr txBox="1"/>
          <p:nvPr/>
        </p:nvSpPr>
        <p:spPr>
          <a:xfrm>
            <a:off x="9810415" y="2190004"/>
            <a:ext cx="2234385" cy="263149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Following a massive surge in 2015 and rapid growth through the early 2020s, per capita consumption of chicken in Central America has increased at a more modest pace in recent years.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778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D008-2692-6D18-E2C2-A82298A6BF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2D6F5A-174B-43F8-52B0-9FCA5FF4930C}"/>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U.S. Chicken Exports to Key South American Partners Stabilize Following Years of Decline </a:t>
            </a:r>
          </a:p>
        </p:txBody>
      </p:sp>
      <p:pic>
        <p:nvPicPr>
          <p:cNvPr id="5" name="Picture 4">
            <a:extLst>
              <a:ext uri="{FF2B5EF4-FFF2-40B4-BE49-F238E27FC236}">
                <a16:creationId xmlns:a16="http://schemas.microsoft.com/office/drawing/2014/main" id="{94EEA4B2-872E-547E-0AA1-14B27F57A1E8}"/>
              </a:ext>
            </a:extLst>
          </p:cNvPr>
          <p:cNvPicPr>
            <a:picLocks noChangeAspect="1"/>
          </p:cNvPicPr>
          <p:nvPr/>
        </p:nvPicPr>
        <p:blipFill>
          <a:blip r:embed="rId2"/>
          <a:stretch>
            <a:fillRect/>
          </a:stretch>
        </p:blipFill>
        <p:spPr>
          <a:xfrm>
            <a:off x="233463" y="1833385"/>
            <a:ext cx="6312012" cy="4054505"/>
          </a:xfrm>
          <a:prstGeom prst="rect">
            <a:avLst/>
          </a:prstGeom>
        </p:spPr>
      </p:pic>
      <p:sp>
        <p:nvSpPr>
          <p:cNvPr id="7" name="TextBox 6">
            <a:extLst>
              <a:ext uri="{FF2B5EF4-FFF2-40B4-BE49-F238E27FC236}">
                <a16:creationId xmlns:a16="http://schemas.microsoft.com/office/drawing/2014/main" id="{311D9E22-C210-3EAC-92E2-9BF0863B1209}"/>
              </a:ext>
            </a:extLst>
          </p:cNvPr>
          <p:cNvSpPr txBox="1"/>
          <p:nvPr/>
        </p:nvSpPr>
        <p:spPr>
          <a:xfrm>
            <a:off x="233464" y="5887890"/>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8" name="TextBox 7">
            <a:extLst>
              <a:ext uri="{FF2B5EF4-FFF2-40B4-BE49-F238E27FC236}">
                <a16:creationId xmlns:a16="http://schemas.microsoft.com/office/drawing/2014/main" id="{49D212C8-6F1F-9D02-876F-BE9E5FD86235}"/>
              </a:ext>
            </a:extLst>
          </p:cNvPr>
          <p:cNvSpPr txBox="1"/>
          <p:nvPr/>
        </p:nvSpPr>
        <p:spPr>
          <a:xfrm>
            <a:off x="6829366" y="1786954"/>
            <a:ext cx="5129171"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After bottoming out in late 2023, in large part because of Colombia restricting imports of U.S. chicken in response to concerns related to HPAI, exports to this group of South American trade partners has gradually, albeit unevenly, recovered.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That said, this bloc of countries accounts for less than 5.0% of the overall export total, firmly below levels from the past.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377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4D2B7-F0BA-2215-0ECA-06B7FE1775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2EC40-AA11-16DE-2E9A-28FE2AC99609}"/>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Explosion in U.S. Chicken Exports to South America Circa 2015-19 Proves Unsustainable</a:t>
            </a:r>
          </a:p>
        </p:txBody>
      </p:sp>
      <p:pic>
        <p:nvPicPr>
          <p:cNvPr id="5" name="Picture 4">
            <a:extLst>
              <a:ext uri="{FF2B5EF4-FFF2-40B4-BE49-F238E27FC236}">
                <a16:creationId xmlns:a16="http://schemas.microsoft.com/office/drawing/2014/main" id="{C26AECE1-140E-A1AA-FA5E-4D8D6BEA579F}"/>
              </a:ext>
            </a:extLst>
          </p:cNvPr>
          <p:cNvPicPr>
            <a:picLocks noChangeAspect="1"/>
          </p:cNvPicPr>
          <p:nvPr/>
        </p:nvPicPr>
        <p:blipFill>
          <a:blip r:embed="rId2"/>
          <a:stretch>
            <a:fillRect/>
          </a:stretch>
        </p:blipFill>
        <p:spPr>
          <a:xfrm>
            <a:off x="233463" y="1845941"/>
            <a:ext cx="9221087" cy="3212457"/>
          </a:xfrm>
          <a:prstGeom prst="rect">
            <a:avLst/>
          </a:prstGeom>
        </p:spPr>
      </p:pic>
      <p:sp>
        <p:nvSpPr>
          <p:cNvPr id="6" name="TextBox 5">
            <a:extLst>
              <a:ext uri="{FF2B5EF4-FFF2-40B4-BE49-F238E27FC236}">
                <a16:creationId xmlns:a16="http://schemas.microsoft.com/office/drawing/2014/main" id="{01D8938D-B573-7EDE-1A4C-A19F0535FAA5}"/>
              </a:ext>
            </a:extLst>
          </p:cNvPr>
          <p:cNvSpPr txBox="1"/>
          <p:nvPr/>
        </p:nvSpPr>
        <p:spPr>
          <a:xfrm>
            <a:off x="233463" y="5853384"/>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7" name="TextBox 6">
            <a:extLst>
              <a:ext uri="{FF2B5EF4-FFF2-40B4-BE49-F238E27FC236}">
                <a16:creationId xmlns:a16="http://schemas.microsoft.com/office/drawing/2014/main" id="{46957A19-95C2-2EDC-92E5-46F0D7AE202D}"/>
              </a:ext>
            </a:extLst>
          </p:cNvPr>
          <p:cNvSpPr txBox="1"/>
          <p:nvPr/>
        </p:nvSpPr>
        <p:spPr>
          <a:xfrm>
            <a:off x="9629261" y="1845941"/>
            <a:ext cx="2234385" cy="286232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Despite the slide from 2020 through 2023, the more recent trend aligns well with the pre-2015 trajectory.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There is more risk to the outlook with this group of countries than with most other countries or regions.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7752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EC6CA-54A0-47DA-3F9A-A9A2428B6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6C747-1B4A-AA60-E77B-7D0045F2A5F7}"/>
              </a:ext>
            </a:extLst>
          </p:cNvPr>
          <p:cNvSpPr>
            <a:spLocks noGrp="1"/>
          </p:cNvSpPr>
          <p:nvPr>
            <p:ph type="title"/>
          </p:nvPr>
        </p:nvSpPr>
        <p:spPr>
          <a:xfrm>
            <a:off x="233464" y="365125"/>
            <a:ext cx="11760740" cy="1325563"/>
          </a:xfrm>
        </p:spPr>
        <p:txBody>
          <a:bodyPr/>
          <a:lstStyle/>
          <a:p>
            <a:r>
              <a:rPr lang="en-US" b="1" dirty="0">
                <a:solidFill>
                  <a:srgbClr val="002060"/>
                </a:solidFill>
                <a:latin typeface="Arial Black" panose="020B0A04020102020204" pitchFamily="34" charset="0"/>
                <a:cs typeface="Arial" panose="020B0604020202020204" pitchFamily="34" charset="0"/>
              </a:rPr>
              <a:t>Chilean Chicken Production Leveling Off After Surging 8.5% in 2025</a:t>
            </a:r>
          </a:p>
        </p:txBody>
      </p:sp>
      <p:pic>
        <p:nvPicPr>
          <p:cNvPr id="5" name="Picture 4">
            <a:extLst>
              <a:ext uri="{FF2B5EF4-FFF2-40B4-BE49-F238E27FC236}">
                <a16:creationId xmlns:a16="http://schemas.microsoft.com/office/drawing/2014/main" id="{C0E9B39D-C658-90CC-3341-34F9F512C25A}"/>
              </a:ext>
            </a:extLst>
          </p:cNvPr>
          <p:cNvPicPr>
            <a:picLocks noChangeAspect="1"/>
          </p:cNvPicPr>
          <p:nvPr/>
        </p:nvPicPr>
        <p:blipFill>
          <a:blip r:embed="rId2"/>
          <a:stretch>
            <a:fillRect/>
          </a:stretch>
        </p:blipFill>
        <p:spPr>
          <a:xfrm>
            <a:off x="233464" y="1895885"/>
            <a:ext cx="4726725" cy="3064304"/>
          </a:xfrm>
          <a:prstGeom prst="rect">
            <a:avLst/>
          </a:prstGeom>
        </p:spPr>
      </p:pic>
      <p:pic>
        <p:nvPicPr>
          <p:cNvPr id="7" name="Picture 6">
            <a:extLst>
              <a:ext uri="{FF2B5EF4-FFF2-40B4-BE49-F238E27FC236}">
                <a16:creationId xmlns:a16="http://schemas.microsoft.com/office/drawing/2014/main" id="{D5A6C07A-DF1B-1D45-4E84-CA24C9179484}"/>
              </a:ext>
            </a:extLst>
          </p:cNvPr>
          <p:cNvPicPr>
            <a:picLocks noChangeAspect="1"/>
          </p:cNvPicPr>
          <p:nvPr/>
        </p:nvPicPr>
        <p:blipFill>
          <a:blip r:embed="rId3"/>
          <a:stretch>
            <a:fillRect/>
          </a:stretch>
        </p:blipFill>
        <p:spPr>
          <a:xfrm>
            <a:off x="5055079" y="1895885"/>
            <a:ext cx="4605659" cy="3064304"/>
          </a:xfrm>
          <a:prstGeom prst="rect">
            <a:avLst/>
          </a:prstGeom>
        </p:spPr>
      </p:pic>
      <p:sp>
        <p:nvSpPr>
          <p:cNvPr id="8" name="TextBox 7">
            <a:extLst>
              <a:ext uri="{FF2B5EF4-FFF2-40B4-BE49-F238E27FC236}">
                <a16:creationId xmlns:a16="http://schemas.microsoft.com/office/drawing/2014/main" id="{2BA49BB4-8420-8B92-FE44-88EAE755A3F3}"/>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8C8F0147-1132-0340-5481-829E42AC0D66}"/>
              </a:ext>
            </a:extLst>
          </p:cNvPr>
          <p:cNvSpPr txBox="1"/>
          <p:nvPr/>
        </p:nvSpPr>
        <p:spPr>
          <a:xfrm>
            <a:off x="5055079"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F6D85927-E71A-E7AA-4F30-109AE31772D6}"/>
              </a:ext>
            </a:extLst>
          </p:cNvPr>
          <p:cNvSpPr txBox="1"/>
          <p:nvPr/>
        </p:nvSpPr>
        <p:spPr>
          <a:xfrm>
            <a:off x="9629261" y="1845941"/>
            <a:ext cx="2329275" cy="286232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Chile has been active in both importing and export chicken over the past several years.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With robust imports complementing domestic production, per capita consumption of chicken is record large and climbing.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057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774F5-CF7E-3C2A-856D-40EA5C3A51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3B8EF-BBB0-D206-0BA3-EAC9A3576A25}"/>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Colombian Chicken Production Has Increased by an Average of 3.4% Per Year Since 2015</a:t>
            </a:r>
          </a:p>
        </p:txBody>
      </p:sp>
      <p:pic>
        <p:nvPicPr>
          <p:cNvPr id="5" name="Picture 4">
            <a:extLst>
              <a:ext uri="{FF2B5EF4-FFF2-40B4-BE49-F238E27FC236}">
                <a16:creationId xmlns:a16="http://schemas.microsoft.com/office/drawing/2014/main" id="{BC06E4E7-EE0D-603E-5DAC-C808DAE15F3D}"/>
              </a:ext>
            </a:extLst>
          </p:cNvPr>
          <p:cNvPicPr>
            <a:picLocks noChangeAspect="1"/>
          </p:cNvPicPr>
          <p:nvPr/>
        </p:nvPicPr>
        <p:blipFill>
          <a:blip r:embed="rId2"/>
          <a:stretch>
            <a:fillRect/>
          </a:stretch>
        </p:blipFill>
        <p:spPr>
          <a:xfrm>
            <a:off x="233464" y="1915064"/>
            <a:ext cx="4610529" cy="3012632"/>
          </a:xfrm>
          <a:prstGeom prst="rect">
            <a:avLst/>
          </a:prstGeom>
        </p:spPr>
      </p:pic>
      <p:pic>
        <p:nvPicPr>
          <p:cNvPr id="7" name="Picture 6">
            <a:extLst>
              <a:ext uri="{FF2B5EF4-FFF2-40B4-BE49-F238E27FC236}">
                <a16:creationId xmlns:a16="http://schemas.microsoft.com/office/drawing/2014/main" id="{A6B25C67-0266-0997-2866-8848BBD1E661}"/>
              </a:ext>
            </a:extLst>
          </p:cNvPr>
          <p:cNvPicPr>
            <a:picLocks noChangeAspect="1"/>
          </p:cNvPicPr>
          <p:nvPr/>
        </p:nvPicPr>
        <p:blipFill>
          <a:blip r:embed="rId3"/>
          <a:stretch>
            <a:fillRect/>
          </a:stretch>
        </p:blipFill>
        <p:spPr>
          <a:xfrm>
            <a:off x="4986067" y="1915064"/>
            <a:ext cx="4714597" cy="3012632"/>
          </a:xfrm>
          <a:prstGeom prst="rect">
            <a:avLst/>
          </a:prstGeom>
        </p:spPr>
      </p:pic>
      <p:sp>
        <p:nvSpPr>
          <p:cNvPr id="8" name="TextBox 7">
            <a:extLst>
              <a:ext uri="{FF2B5EF4-FFF2-40B4-BE49-F238E27FC236}">
                <a16:creationId xmlns:a16="http://schemas.microsoft.com/office/drawing/2014/main" id="{6179C0AF-DF9B-8FFC-49DD-DDF3A34A119D}"/>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8A14657B-61E3-2194-E915-BBC7ECA96A4D}"/>
              </a:ext>
            </a:extLst>
          </p:cNvPr>
          <p:cNvSpPr txBox="1"/>
          <p:nvPr/>
        </p:nvSpPr>
        <p:spPr>
          <a:xfrm>
            <a:off x="4986067"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FEBEDBD5-5E30-CF8B-A309-16B4B74719B5}"/>
              </a:ext>
            </a:extLst>
          </p:cNvPr>
          <p:cNvSpPr txBox="1"/>
          <p:nvPr/>
        </p:nvSpPr>
        <p:spPr>
          <a:xfrm>
            <a:off x="9697661" y="1915064"/>
            <a:ext cx="2364943" cy="263149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Per capita consumption of chicken in Colombia has more than doubled since 2006.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It is fast approaching 100 pounds (RTC weight) per person per year, among the highest in the world.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924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EEF95-B278-3FC0-887B-43AFB2EF2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BC8357-535A-C017-D89B-E6D78C1F80E2}"/>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Following Setback in 2022-23, Chicken Production in Peru Is Increasing Again</a:t>
            </a:r>
          </a:p>
        </p:txBody>
      </p:sp>
      <p:pic>
        <p:nvPicPr>
          <p:cNvPr id="5" name="Picture 4">
            <a:extLst>
              <a:ext uri="{FF2B5EF4-FFF2-40B4-BE49-F238E27FC236}">
                <a16:creationId xmlns:a16="http://schemas.microsoft.com/office/drawing/2014/main" id="{50CE0553-D576-19BF-2791-1E9149304584}"/>
              </a:ext>
            </a:extLst>
          </p:cNvPr>
          <p:cNvPicPr>
            <a:picLocks noChangeAspect="1"/>
          </p:cNvPicPr>
          <p:nvPr/>
        </p:nvPicPr>
        <p:blipFill>
          <a:blip r:embed="rId2"/>
          <a:stretch>
            <a:fillRect/>
          </a:stretch>
        </p:blipFill>
        <p:spPr>
          <a:xfrm>
            <a:off x="233464" y="1892414"/>
            <a:ext cx="4593828" cy="3093654"/>
          </a:xfrm>
          <a:prstGeom prst="rect">
            <a:avLst/>
          </a:prstGeom>
        </p:spPr>
      </p:pic>
      <p:pic>
        <p:nvPicPr>
          <p:cNvPr id="7" name="Picture 6">
            <a:extLst>
              <a:ext uri="{FF2B5EF4-FFF2-40B4-BE49-F238E27FC236}">
                <a16:creationId xmlns:a16="http://schemas.microsoft.com/office/drawing/2014/main" id="{9B71EB2A-9E97-54B8-77B7-74138AFCC030}"/>
              </a:ext>
            </a:extLst>
          </p:cNvPr>
          <p:cNvPicPr>
            <a:picLocks noChangeAspect="1"/>
          </p:cNvPicPr>
          <p:nvPr/>
        </p:nvPicPr>
        <p:blipFill>
          <a:blip r:embed="rId3"/>
          <a:stretch>
            <a:fillRect/>
          </a:stretch>
        </p:blipFill>
        <p:spPr>
          <a:xfrm>
            <a:off x="4919307" y="1892414"/>
            <a:ext cx="4794036" cy="3093654"/>
          </a:xfrm>
          <a:prstGeom prst="rect">
            <a:avLst/>
          </a:prstGeom>
        </p:spPr>
      </p:pic>
      <p:sp>
        <p:nvSpPr>
          <p:cNvPr id="8" name="TextBox 7">
            <a:extLst>
              <a:ext uri="{FF2B5EF4-FFF2-40B4-BE49-F238E27FC236}">
                <a16:creationId xmlns:a16="http://schemas.microsoft.com/office/drawing/2014/main" id="{0F37FBC5-1B71-ED85-E2E1-79DBDEFE55C3}"/>
              </a:ext>
            </a:extLst>
          </p:cNvPr>
          <p:cNvSpPr txBox="1"/>
          <p:nvPr/>
        </p:nvSpPr>
        <p:spPr>
          <a:xfrm>
            <a:off x="233464" y="5870637"/>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58716610-4835-C607-E723-2782D5D9CF7A}"/>
              </a:ext>
            </a:extLst>
          </p:cNvPr>
          <p:cNvSpPr txBox="1"/>
          <p:nvPr/>
        </p:nvSpPr>
        <p:spPr>
          <a:xfrm>
            <a:off x="4919307"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1B76529E-3176-3DD3-FBDC-64BCFEE09EE0}"/>
              </a:ext>
            </a:extLst>
          </p:cNvPr>
          <p:cNvSpPr txBox="1"/>
          <p:nvPr/>
        </p:nvSpPr>
        <p:spPr>
          <a:xfrm>
            <a:off x="9697661" y="1915064"/>
            <a:ext cx="2364943" cy="286232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Data revisions reveal incredible, and likely unsustainable, surge in chicken production and availability in 2021-22.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Despite being the highest in the world, per capita chicken consumption in Peru is still climbing.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857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6EA8-5DAB-6C0E-CDBD-24FDE8FFC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89DD28-FD66-5874-E0A1-A0828A81B0CA}"/>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Disruption Risks Grow for Fuel and Fertilizer as Battle Over Strait of Hormuz Continues</a:t>
            </a:r>
          </a:p>
        </p:txBody>
      </p:sp>
      <p:pic>
        <p:nvPicPr>
          <p:cNvPr id="5" name="Picture 4">
            <a:extLst>
              <a:ext uri="{FF2B5EF4-FFF2-40B4-BE49-F238E27FC236}">
                <a16:creationId xmlns:a16="http://schemas.microsoft.com/office/drawing/2014/main" id="{FECFA649-EDDE-1D55-0397-0654FA7A89BC}"/>
              </a:ext>
            </a:extLst>
          </p:cNvPr>
          <p:cNvPicPr>
            <a:picLocks noChangeAspect="1"/>
          </p:cNvPicPr>
          <p:nvPr/>
        </p:nvPicPr>
        <p:blipFill>
          <a:blip r:embed="rId2"/>
          <a:stretch>
            <a:fillRect/>
          </a:stretch>
        </p:blipFill>
        <p:spPr>
          <a:xfrm>
            <a:off x="233463" y="1828800"/>
            <a:ext cx="8634492" cy="4501090"/>
          </a:xfrm>
          <a:prstGeom prst="rect">
            <a:avLst/>
          </a:prstGeom>
        </p:spPr>
      </p:pic>
    </p:spTree>
    <p:extLst>
      <p:ext uri="{BB962C8B-B14F-4D97-AF65-F5344CB8AC3E}">
        <p14:creationId xmlns:p14="http://schemas.microsoft.com/office/powerpoint/2010/main" val="4242999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70EDD-ED57-E08C-1F7D-CE18D1AD1D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1BF15-534B-5BAE-C987-499A2FFC4333}"/>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U.S. Chicken Exports to Latin America Surging Again Following Setback Last Spring/Summer</a:t>
            </a:r>
          </a:p>
        </p:txBody>
      </p:sp>
      <p:pic>
        <p:nvPicPr>
          <p:cNvPr id="5" name="Picture 4">
            <a:extLst>
              <a:ext uri="{FF2B5EF4-FFF2-40B4-BE49-F238E27FC236}">
                <a16:creationId xmlns:a16="http://schemas.microsoft.com/office/drawing/2014/main" id="{C909D3FC-E8F4-955C-5F03-CCEC038B34A0}"/>
              </a:ext>
            </a:extLst>
          </p:cNvPr>
          <p:cNvPicPr>
            <a:picLocks noChangeAspect="1"/>
          </p:cNvPicPr>
          <p:nvPr/>
        </p:nvPicPr>
        <p:blipFill>
          <a:blip r:embed="rId2"/>
          <a:stretch>
            <a:fillRect/>
          </a:stretch>
        </p:blipFill>
        <p:spPr>
          <a:xfrm>
            <a:off x="233463" y="1920240"/>
            <a:ext cx="6270853" cy="3997621"/>
          </a:xfrm>
          <a:prstGeom prst="rect">
            <a:avLst/>
          </a:prstGeom>
        </p:spPr>
      </p:pic>
      <p:sp>
        <p:nvSpPr>
          <p:cNvPr id="6" name="TextBox 5">
            <a:extLst>
              <a:ext uri="{FF2B5EF4-FFF2-40B4-BE49-F238E27FC236}">
                <a16:creationId xmlns:a16="http://schemas.microsoft.com/office/drawing/2014/main" id="{A4EE818F-DEF4-6F2A-2422-58B943DBE2A4}"/>
              </a:ext>
            </a:extLst>
          </p:cNvPr>
          <p:cNvSpPr txBox="1"/>
          <p:nvPr/>
        </p:nvSpPr>
        <p:spPr>
          <a:xfrm>
            <a:off x="233464" y="5887890"/>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7" name="TextBox 6">
            <a:extLst>
              <a:ext uri="{FF2B5EF4-FFF2-40B4-BE49-F238E27FC236}">
                <a16:creationId xmlns:a16="http://schemas.microsoft.com/office/drawing/2014/main" id="{8FEC68D4-FD95-B67A-FEBB-7C69CE9CF635}"/>
              </a:ext>
            </a:extLst>
          </p:cNvPr>
          <p:cNvSpPr txBox="1"/>
          <p:nvPr/>
        </p:nvSpPr>
        <p:spPr>
          <a:xfrm>
            <a:off x="6829366" y="1786954"/>
            <a:ext cx="5129171"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After peaking at an all-time high of nearly 26% during the first quarter (Jan-Mar) of last year, Latin America’s (excluding Mexico) share of total U.S. chicken exports pulled back sharply into the 21%-22% area during the second (Apr-Jun) and third (Jul-Sep) quarters but was resurgent by late 2025. Overall, despite an erratic pattern, the prevailing trend over the past 5-6 years is mostly sideways. </a:t>
            </a: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608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438D6-87ED-C32E-8E3D-61353B48FB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EAACF-42DE-01E1-323E-F15B67783E94}"/>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Chicken Production in South America Is Accelerating, Increasing 3.6% in 2025</a:t>
            </a:r>
          </a:p>
        </p:txBody>
      </p:sp>
      <p:pic>
        <p:nvPicPr>
          <p:cNvPr id="5" name="Picture 4">
            <a:extLst>
              <a:ext uri="{FF2B5EF4-FFF2-40B4-BE49-F238E27FC236}">
                <a16:creationId xmlns:a16="http://schemas.microsoft.com/office/drawing/2014/main" id="{EA6D3DBB-C2EE-8F7F-028B-3EF180768B7D}"/>
              </a:ext>
            </a:extLst>
          </p:cNvPr>
          <p:cNvPicPr>
            <a:picLocks noChangeAspect="1"/>
          </p:cNvPicPr>
          <p:nvPr/>
        </p:nvPicPr>
        <p:blipFill>
          <a:blip r:embed="rId2"/>
          <a:stretch>
            <a:fillRect/>
          </a:stretch>
        </p:blipFill>
        <p:spPr>
          <a:xfrm>
            <a:off x="233465" y="1952931"/>
            <a:ext cx="4795736" cy="2952138"/>
          </a:xfrm>
          <a:prstGeom prst="rect">
            <a:avLst/>
          </a:prstGeom>
        </p:spPr>
      </p:pic>
      <p:pic>
        <p:nvPicPr>
          <p:cNvPr id="7" name="Picture 6">
            <a:extLst>
              <a:ext uri="{FF2B5EF4-FFF2-40B4-BE49-F238E27FC236}">
                <a16:creationId xmlns:a16="http://schemas.microsoft.com/office/drawing/2014/main" id="{1BFD6248-550F-CB1D-1DBD-7EC743CD8BDE}"/>
              </a:ext>
            </a:extLst>
          </p:cNvPr>
          <p:cNvPicPr>
            <a:picLocks noChangeAspect="1"/>
          </p:cNvPicPr>
          <p:nvPr/>
        </p:nvPicPr>
        <p:blipFill>
          <a:blip r:embed="rId3"/>
          <a:stretch>
            <a:fillRect/>
          </a:stretch>
        </p:blipFill>
        <p:spPr>
          <a:xfrm>
            <a:off x="5172348" y="1952931"/>
            <a:ext cx="4501734" cy="2952138"/>
          </a:xfrm>
          <a:prstGeom prst="rect">
            <a:avLst/>
          </a:prstGeom>
        </p:spPr>
      </p:pic>
      <p:sp>
        <p:nvSpPr>
          <p:cNvPr id="8" name="TextBox 7">
            <a:extLst>
              <a:ext uri="{FF2B5EF4-FFF2-40B4-BE49-F238E27FC236}">
                <a16:creationId xmlns:a16="http://schemas.microsoft.com/office/drawing/2014/main" id="{D8F9EB65-477B-1192-CDAC-2AF79D2A11B7}"/>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9" name="TextBox 8">
            <a:extLst>
              <a:ext uri="{FF2B5EF4-FFF2-40B4-BE49-F238E27FC236}">
                <a16:creationId xmlns:a16="http://schemas.microsoft.com/office/drawing/2014/main" id="{ACD5814D-3792-0EDD-BBBD-CC01CEC0C66B}"/>
              </a:ext>
            </a:extLst>
          </p:cNvPr>
          <p:cNvSpPr txBox="1"/>
          <p:nvPr/>
        </p:nvSpPr>
        <p:spPr>
          <a:xfrm>
            <a:off x="5029201"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USDA-FAS, LEAP Market Analytics</a:t>
            </a:r>
          </a:p>
        </p:txBody>
      </p:sp>
      <p:sp>
        <p:nvSpPr>
          <p:cNvPr id="10" name="TextBox 9">
            <a:extLst>
              <a:ext uri="{FF2B5EF4-FFF2-40B4-BE49-F238E27FC236}">
                <a16:creationId xmlns:a16="http://schemas.microsoft.com/office/drawing/2014/main" id="{2A953849-4E80-5AFB-913A-881092E246AD}"/>
              </a:ext>
            </a:extLst>
          </p:cNvPr>
          <p:cNvSpPr txBox="1"/>
          <p:nvPr/>
        </p:nvSpPr>
        <p:spPr>
          <a:xfrm>
            <a:off x="9697661" y="1915064"/>
            <a:ext cx="2364943" cy="263149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Chicken production in South America may be increasing at a pace beyond what export channels can absorb.</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Per capita consumption in South America is trending higher again as a result. </a:t>
            </a:r>
          </a:p>
          <a:p>
            <a:endParaRPr lang="en-US"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140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05870-2383-18F5-9579-9E92A40B20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33FB4-8757-E1E1-BBA2-AC36193CEB46}"/>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Turkey Market Situation</a:t>
            </a:r>
          </a:p>
        </p:txBody>
      </p:sp>
      <p:sp>
        <p:nvSpPr>
          <p:cNvPr id="3" name="Content Placeholder 2">
            <a:extLst>
              <a:ext uri="{FF2B5EF4-FFF2-40B4-BE49-F238E27FC236}">
                <a16:creationId xmlns:a16="http://schemas.microsoft.com/office/drawing/2014/main" id="{FEC45FAD-C0B3-92F0-DE3D-100E4975983F}"/>
              </a:ext>
            </a:extLst>
          </p:cNvPr>
          <p:cNvSpPr>
            <a:spLocks noGrp="1"/>
          </p:cNvSpPr>
          <p:nvPr>
            <p:ph idx="1"/>
          </p:nvPr>
        </p:nvSpPr>
        <p:spPr>
          <a:xfrm>
            <a:off x="233464" y="1825625"/>
            <a:ext cx="11760740" cy="4351338"/>
          </a:xfrm>
        </p:spPr>
        <p:txBody>
          <a:bodyPr/>
          <a:lstStyle/>
          <a:p>
            <a:r>
              <a:rPr lang="en-US" dirty="0">
                <a:latin typeface="Arial" panose="020B0604020202020204" pitchFamily="34" charset="0"/>
                <a:cs typeface="Arial" panose="020B0604020202020204" pitchFamily="34" charset="0"/>
              </a:rPr>
              <a:t>The competitive landscape of the U.S. turkey industry has a much different look and feel to it following big changes over the past year. </a:t>
            </a:r>
          </a:p>
          <a:p>
            <a:r>
              <a:rPr lang="en-US" dirty="0">
                <a:latin typeface="Arial" panose="020B0604020202020204" pitchFamily="34" charset="0"/>
                <a:cs typeface="Arial" panose="020B0604020202020204" pitchFamily="34" charset="0"/>
              </a:rPr>
              <a:t>This is due to the emergence of new or perhaps “unfamiliar” companies in this space, including Diestel Family Ranch, Pitman Family Farms (acquiring assets from Cargill), Whitewater Processing (greenfield project in Indiana), and Life Science Innovations/Legacy Turkey. </a:t>
            </a:r>
          </a:p>
          <a:p>
            <a:r>
              <a:rPr lang="en-US" dirty="0">
                <a:latin typeface="Arial" panose="020B0604020202020204" pitchFamily="34" charset="0"/>
                <a:cs typeface="Arial" panose="020B0604020202020204" pitchFamily="34" charset="0"/>
              </a:rPr>
              <a:t>Expansion in the turkey space is accelerating.</a:t>
            </a:r>
          </a:p>
          <a:p>
            <a:r>
              <a:rPr lang="en-US" dirty="0">
                <a:latin typeface="Arial" panose="020B0604020202020204" pitchFamily="34" charset="0"/>
                <a:cs typeface="Arial" panose="020B0604020202020204" pitchFamily="34" charset="0"/>
              </a:rPr>
              <a:t>High beef prices are still providing “crossover support.”</a:t>
            </a:r>
          </a:p>
          <a:p>
            <a:r>
              <a:rPr lang="en-US" dirty="0">
                <a:latin typeface="Arial" panose="020B0604020202020204" pitchFamily="34" charset="0"/>
                <a:cs typeface="Arial" panose="020B0604020202020204" pitchFamily="34" charset="0"/>
              </a:rPr>
              <a:t>Turkey dark meat prices remain very strong.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900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0ABA-3AC3-C2D0-52C5-527EFE0E69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0E9DF-41F7-A164-A4EC-8B607D65DF08}"/>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Very Gradually, HPAI Is Becoming Less of a Problem for the U.S. Turkey Industry</a:t>
            </a:r>
          </a:p>
        </p:txBody>
      </p:sp>
      <p:sp>
        <p:nvSpPr>
          <p:cNvPr id="8" name="TextBox 7">
            <a:extLst>
              <a:ext uri="{FF2B5EF4-FFF2-40B4-BE49-F238E27FC236}">
                <a16:creationId xmlns:a16="http://schemas.microsoft.com/office/drawing/2014/main" id="{12C35EBA-B2B4-4303-BCC4-2A23DA522F21}"/>
              </a:ext>
            </a:extLst>
          </p:cNvPr>
          <p:cNvSpPr txBox="1"/>
          <p:nvPr/>
        </p:nvSpPr>
        <p:spPr>
          <a:xfrm>
            <a:off x="5037982" y="5739339"/>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USDA-APHIS</a:t>
            </a:r>
          </a:p>
        </p:txBody>
      </p:sp>
      <p:sp>
        <p:nvSpPr>
          <p:cNvPr id="9" name="TextBox 8">
            <a:extLst>
              <a:ext uri="{FF2B5EF4-FFF2-40B4-BE49-F238E27FC236}">
                <a16:creationId xmlns:a16="http://schemas.microsoft.com/office/drawing/2014/main" id="{80D62910-7593-2B01-2A34-29D8A0107A4E}"/>
              </a:ext>
            </a:extLst>
          </p:cNvPr>
          <p:cNvSpPr txBox="1"/>
          <p:nvPr/>
        </p:nvSpPr>
        <p:spPr>
          <a:xfrm>
            <a:off x="9803683" y="2282618"/>
            <a:ext cx="2364943" cy="193899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Since March 2025, the average number of commercial meat-type turkeys depopulated because of HPAI exposure per month is below 250 thousand.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98F2A5B-E61D-6B54-51C8-7F79C8415F50}"/>
              </a:ext>
            </a:extLst>
          </p:cNvPr>
          <p:cNvPicPr>
            <a:picLocks noChangeAspect="1"/>
          </p:cNvPicPr>
          <p:nvPr/>
        </p:nvPicPr>
        <p:blipFill>
          <a:blip r:embed="rId2"/>
          <a:stretch>
            <a:fillRect/>
          </a:stretch>
        </p:blipFill>
        <p:spPr>
          <a:xfrm>
            <a:off x="233464" y="1690686"/>
            <a:ext cx="4554196" cy="4356430"/>
          </a:xfrm>
          <a:prstGeom prst="rect">
            <a:avLst/>
          </a:prstGeom>
        </p:spPr>
      </p:pic>
      <p:pic>
        <p:nvPicPr>
          <p:cNvPr id="10" name="Picture 9">
            <a:extLst>
              <a:ext uri="{FF2B5EF4-FFF2-40B4-BE49-F238E27FC236}">
                <a16:creationId xmlns:a16="http://schemas.microsoft.com/office/drawing/2014/main" id="{A44F60BE-3B0B-BF89-CD57-B76BD5772275}"/>
              </a:ext>
            </a:extLst>
          </p:cNvPr>
          <p:cNvPicPr>
            <a:picLocks noChangeAspect="1"/>
          </p:cNvPicPr>
          <p:nvPr/>
        </p:nvPicPr>
        <p:blipFill>
          <a:blip r:embed="rId3"/>
          <a:stretch>
            <a:fillRect/>
          </a:stretch>
        </p:blipFill>
        <p:spPr>
          <a:xfrm>
            <a:off x="5037981" y="1690685"/>
            <a:ext cx="4690883" cy="3269504"/>
          </a:xfrm>
          <a:prstGeom prst="rect">
            <a:avLst/>
          </a:prstGeom>
        </p:spPr>
      </p:pic>
    </p:spTree>
    <p:extLst>
      <p:ext uri="{BB962C8B-B14F-4D97-AF65-F5344CB8AC3E}">
        <p14:creationId xmlns:p14="http://schemas.microsoft.com/office/powerpoint/2010/main" val="24120938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0DA30-B24B-72CB-AD4F-69444747B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EB669-44E3-6FAF-86C1-87563190D6FA}"/>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This Is Likely to be Only the Second Year Since 2018 Where U.S. Turkey Production Increases</a:t>
            </a:r>
          </a:p>
        </p:txBody>
      </p:sp>
      <p:pic>
        <p:nvPicPr>
          <p:cNvPr id="5" name="Picture 4">
            <a:extLst>
              <a:ext uri="{FF2B5EF4-FFF2-40B4-BE49-F238E27FC236}">
                <a16:creationId xmlns:a16="http://schemas.microsoft.com/office/drawing/2014/main" id="{CC7C8A00-D5D6-C0C6-0F81-1683EC2B7AFC}"/>
              </a:ext>
            </a:extLst>
          </p:cNvPr>
          <p:cNvPicPr>
            <a:picLocks noChangeAspect="1"/>
          </p:cNvPicPr>
          <p:nvPr/>
        </p:nvPicPr>
        <p:blipFill>
          <a:blip r:embed="rId2"/>
          <a:stretch>
            <a:fillRect/>
          </a:stretch>
        </p:blipFill>
        <p:spPr>
          <a:xfrm>
            <a:off x="233464" y="1815138"/>
            <a:ext cx="4554196" cy="3136423"/>
          </a:xfrm>
          <a:prstGeom prst="rect">
            <a:avLst/>
          </a:prstGeom>
        </p:spPr>
      </p:pic>
      <p:sp>
        <p:nvSpPr>
          <p:cNvPr id="9" name="TextBox 8">
            <a:extLst>
              <a:ext uri="{FF2B5EF4-FFF2-40B4-BE49-F238E27FC236}">
                <a16:creationId xmlns:a16="http://schemas.microsoft.com/office/drawing/2014/main" id="{B824EB80-9AEA-4D48-5692-8EA472181D03}"/>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USDA-NASS, LEAP Market Analytics</a:t>
            </a:r>
          </a:p>
        </p:txBody>
      </p:sp>
      <p:sp>
        <p:nvSpPr>
          <p:cNvPr id="10" name="TextBox 9">
            <a:extLst>
              <a:ext uri="{FF2B5EF4-FFF2-40B4-BE49-F238E27FC236}">
                <a16:creationId xmlns:a16="http://schemas.microsoft.com/office/drawing/2014/main" id="{A8D72F4E-FCB1-C391-4BEE-CC0738CDB8DC}"/>
              </a:ext>
            </a:extLst>
          </p:cNvPr>
          <p:cNvSpPr txBox="1"/>
          <p:nvPr/>
        </p:nvSpPr>
        <p:spPr>
          <a:xfrm>
            <a:off x="4908430"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USDA-NASS, LEAP Market Analytics</a:t>
            </a:r>
          </a:p>
        </p:txBody>
      </p:sp>
      <p:sp>
        <p:nvSpPr>
          <p:cNvPr id="11" name="TextBox 10">
            <a:extLst>
              <a:ext uri="{FF2B5EF4-FFF2-40B4-BE49-F238E27FC236}">
                <a16:creationId xmlns:a16="http://schemas.microsoft.com/office/drawing/2014/main" id="{A8ECAEA7-11C8-F8F2-84E1-39EB742E1002}"/>
              </a:ext>
            </a:extLst>
          </p:cNvPr>
          <p:cNvSpPr txBox="1"/>
          <p:nvPr/>
        </p:nvSpPr>
        <p:spPr>
          <a:xfrm>
            <a:off x="9803683" y="2282618"/>
            <a:ext cx="2364943"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Head counts are increasing but at a relatively modest pace; however, finishing weights are surging fast enough to potentially support a 5%-6% increase in output, at least, in 2026.</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09C287D-ECD0-DD81-8C05-97C73D665B8E}"/>
              </a:ext>
            </a:extLst>
          </p:cNvPr>
          <p:cNvPicPr>
            <a:picLocks noChangeAspect="1"/>
          </p:cNvPicPr>
          <p:nvPr/>
        </p:nvPicPr>
        <p:blipFill>
          <a:blip r:embed="rId3"/>
          <a:stretch>
            <a:fillRect/>
          </a:stretch>
        </p:blipFill>
        <p:spPr>
          <a:xfrm>
            <a:off x="4787661" y="1815138"/>
            <a:ext cx="4891177" cy="3136423"/>
          </a:xfrm>
          <a:prstGeom prst="rect">
            <a:avLst/>
          </a:prstGeom>
        </p:spPr>
      </p:pic>
    </p:spTree>
    <p:extLst>
      <p:ext uri="{BB962C8B-B14F-4D97-AF65-F5344CB8AC3E}">
        <p14:creationId xmlns:p14="http://schemas.microsoft.com/office/powerpoint/2010/main" val="21606747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C89BB-FC3C-8C4A-D44C-74F886DD74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430DBD-E486-5D09-08AB-C414DEB868A4}"/>
              </a:ext>
            </a:extLst>
          </p:cNvPr>
          <p:cNvSpPr>
            <a:spLocks noGrp="1"/>
          </p:cNvSpPr>
          <p:nvPr>
            <p:ph type="title"/>
          </p:nvPr>
        </p:nvSpPr>
        <p:spPr>
          <a:xfrm>
            <a:off x="233464" y="365125"/>
            <a:ext cx="11760740" cy="1325563"/>
          </a:xfrm>
        </p:spPr>
        <p:txBody>
          <a:bodyPr>
            <a:normAutofit fontScale="90000"/>
          </a:bodyPr>
          <a:lstStyle/>
          <a:p>
            <a:r>
              <a:rPr lang="en-US" sz="4000" b="1" dirty="0">
                <a:solidFill>
                  <a:srgbClr val="002060"/>
                </a:solidFill>
                <a:latin typeface="Arial Black" panose="020B0A04020102020204" pitchFamily="34" charset="0"/>
                <a:cs typeface="Arial" panose="020B0604020202020204" pitchFamily="34" charset="0"/>
              </a:rPr>
              <a:t>U.S. Turkey Exports Are Running 19% Ahead of The Prior-Year Pace so far in 2026</a:t>
            </a:r>
          </a:p>
        </p:txBody>
      </p:sp>
      <p:sp>
        <p:nvSpPr>
          <p:cNvPr id="8" name="TextBox 7">
            <a:extLst>
              <a:ext uri="{FF2B5EF4-FFF2-40B4-BE49-F238E27FC236}">
                <a16:creationId xmlns:a16="http://schemas.microsoft.com/office/drawing/2014/main" id="{5452FCA1-2A0C-E5B6-5394-18B7813F9B5C}"/>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9" name="TextBox 8">
            <a:extLst>
              <a:ext uri="{FF2B5EF4-FFF2-40B4-BE49-F238E27FC236}">
                <a16:creationId xmlns:a16="http://schemas.microsoft.com/office/drawing/2014/main" id="{3D3CE870-25FD-004B-4DA8-6C9EBB7936E7}"/>
              </a:ext>
            </a:extLst>
          </p:cNvPr>
          <p:cNvSpPr txBox="1"/>
          <p:nvPr/>
        </p:nvSpPr>
        <p:spPr>
          <a:xfrm>
            <a:off x="4891176"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10" name="TextBox 9">
            <a:extLst>
              <a:ext uri="{FF2B5EF4-FFF2-40B4-BE49-F238E27FC236}">
                <a16:creationId xmlns:a16="http://schemas.microsoft.com/office/drawing/2014/main" id="{07A70A8B-05DD-B6B9-3796-932615CFB355}"/>
              </a:ext>
            </a:extLst>
          </p:cNvPr>
          <p:cNvSpPr txBox="1"/>
          <p:nvPr/>
        </p:nvSpPr>
        <p:spPr>
          <a:xfrm>
            <a:off x="9797292" y="1928935"/>
            <a:ext cx="2364943" cy="2862322"/>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Mexico now accounts for almost 85% of total U.S. turkey exports on a volume basis.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Canada (2.1%), Guatemala (1.7%), and Costa Rica (1.5%) represent the #2, #3, and #4 destinations, respectively.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91A5E1-7137-9EEC-24FB-4A32742C10AB}"/>
              </a:ext>
            </a:extLst>
          </p:cNvPr>
          <p:cNvPicPr>
            <a:picLocks noChangeAspect="1"/>
          </p:cNvPicPr>
          <p:nvPr/>
        </p:nvPicPr>
        <p:blipFill>
          <a:blip r:embed="rId2"/>
          <a:stretch>
            <a:fillRect/>
          </a:stretch>
        </p:blipFill>
        <p:spPr>
          <a:xfrm>
            <a:off x="233464" y="1690686"/>
            <a:ext cx="4635608" cy="3100571"/>
          </a:xfrm>
          <a:prstGeom prst="rect">
            <a:avLst/>
          </a:prstGeom>
        </p:spPr>
      </p:pic>
      <p:pic>
        <p:nvPicPr>
          <p:cNvPr id="11" name="Picture 10">
            <a:extLst>
              <a:ext uri="{FF2B5EF4-FFF2-40B4-BE49-F238E27FC236}">
                <a16:creationId xmlns:a16="http://schemas.microsoft.com/office/drawing/2014/main" id="{40B25034-B905-BB2F-DAC7-4E49E5ADCC7C}"/>
              </a:ext>
            </a:extLst>
          </p:cNvPr>
          <p:cNvPicPr>
            <a:picLocks noChangeAspect="1"/>
          </p:cNvPicPr>
          <p:nvPr/>
        </p:nvPicPr>
        <p:blipFill>
          <a:blip r:embed="rId3"/>
          <a:stretch>
            <a:fillRect/>
          </a:stretch>
        </p:blipFill>
        <p:spPr>
          <a:xfrm>
            <a:off x="4891176" y="1690685"/>
            <a:ext cx="4701687" cy="3100571"/>
          </a:xfrm>
          <a:prstGeom prst="rect">
            <a:avLst/>
          </a:prstGeom>
        </p:spPr>
      </p:pic>
    </p:spTree>
    <p:extLst>
      <p:ext uri="{BB962C8B-B14F-4D97-AF65-F5344CB8AC3E}">
        <p14:creationId xmlns:p14="http://schemas.microsoft.com/office/powerpoint/2010/main" val="3442753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B9B19-B497-859C-5E3C-09D2C5E55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9AAFA-F661-FC18-43E3-615599ADBBA5}"/>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Super-Charged Domestic Demand Continues to Support Sky-High Turkey Thigh Meat Prices</a:t>
            </a:r>
          </a:p>
        </p:txBody>
      </p:sp>
      <p:sp>
        <p:nvSpPr>
          <p:cNvPr id="8" name="TextBox 7">
            <a:extLst>
              <a:ext uri="{FF2B5EF4-FFF2-40B4-BE49-F238E27FC236}">
                <a16:creationId xmlns:a16="http://schemas.microsoft.com/office/drawing/2014/main" id="{9FB08648-3C98-7656-999D-187AC3320347}"/>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9" name="TextBox 8">
            <a:extLst>
              <a:ext uri="{FF2B5EF4-FFF2-40B4-BE49-F238E27FC236}">
                <a16:creationId xmlns:a16="http://schemas.microsoft.com/office/drawing/2014/main" id="{329C47AA-ED5D-D201-0BEC-063D2B8C9AB7}"/>
              </a:ext>
            </a:extLst>
          </p:cNvPr>
          <p:cNvSpPr txBox="1"/>
          <p:nvPr/>
        </p:nvSpPr>
        <p:spPr>
          <a:xfrm>
            <a:off x="5037826"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B2D86B10-57EE-FB8D-2F3E-9A0C8B580388}"/>
              </a:ext>
            </a:extLst>
          </p:cNvPr>
          <p:cNvSpPr txBox="1"/>
          <p:nvPr/>
        </p:nvSpPr>
        <p:spPr>
          <a:xfrm>
            <a:off x="9868002" y="2257574"/>
            <a:ext cx="2364943" cy="216982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Wholesale spot prices for boneless skinless turkey thigh meat have only recently backed down after spending several months trading around $2.90 per pound or slightly higher.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20A45E9-6249-F4E9-84B2-4963AADCF14B}"/>
              </a:ext>
            </a:extLst>
          </p:cNvPr>
          <p:cNvPicPr>
            <a:picLocks noChangeAspect="1"/>
          </p:cNvPicPr>
          <p:nvPr/>
        </p:nvPicPr>
        <p:blipFill>
          <a:blip r:embed="rId2"/>
          <a:stretch>
            <a:fillRect/>
          </a:stretch>
        </p:blipFill>
        <p:spPr>
          <a:xfrm>
            <a:off x="233464" y="1828303"/>
            <a:ext cx="4804362" cy="3028368"/>
          </a:xfrm>
          <a:prstGeom prst="rect">
            <a:avLst/>
          </a:prstGeom>
        </p:spPr>
      </p:pic>
      <p:pic>
        <p:nvPicPr>
          <p:cNvPr id="11" name="Picture 10">
            <a:extLst>
              <a:ext uri="{FF2B5EF4-FFF2-40B4-BE49-F238E27FC236}">
                <a16:creationId xmlns:a16="http://schemas.microsoft.com/office/drawing/2014/main" id="{364B00B7-D456-49C0-ED1F-F06F7DFB6DAF}"/>
              </a:ext>
            </a:extLst>
          </p:cNvPr>
          <p:cNvPicPr>
            <a:picLocks noChangeAspect="1"/>
          </p:cNvPicPr>
          <p:nvPr/>
        </p:nvPicPr>
        <p:blipFill>
          <a:blip r:embed="rId3"/>
          <a:stretch>
            <a:fillRect/>
          </a:stretch>
        </p:blipFill>
        <p:spPr>
          <a:xfrm>
            <a:off x="5037825" y="1828303"/>
            <a:ext cx="4804363" cy="3028368"/>
          </a:xfrm>
          <a:prstGeom prst="rect">
            <a:avLst/>
          </a:prstGeom>
        </p:spPr>
      </p:pic>
    </p:spTree>
    <p:extLst>
      <p:ext uri="{BB962C8B-B14F-4D97-AF65-F5344CB8AC3E}">
        <p14:creationId xmlns:p14="http://schemas.microsoft.com/office/powerpoint/2010/main" val="86433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5CFAA-C284-4D7D-932D-D9AF8FCD1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62B84-75C0-03D0-D5AB-6DE3B70644DB}"/>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Lean Beef Trimmings (90s) Market Provides Ample Spillover Support for Turkey Dark Meat</a:t>
            </a:r>
          </a:p>
        </p:txBody>
      </p:sp>
      <p:sp>
        <p:nvSpPr>
          <p:cNvPr id="9" name="TextBox 8">
            <a:extLst>
              <a:ext uri="{FF2B5EF4-FFF2-40B4-BE49-F238E27FC236}">
                <a16:creationId xmlns:a16="http://schemas.microsoft.com/office/drawing/2014/main" id="{F9BBD934-0416-26FD-AF5E-A770221209F1}"/>
              </a:ext>
            </a:extLst>
          </p:cNvPr>
          <p:cNvSpPr txBox="1"/>
          <p:nvPr/>
        </p:nvSpPr>
        <p:spPr>
          <a:xfrm>
            <a:off x="4928686"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B6B586EF-C58B-F54B-B93A-6D3B3AF6D65E}"/>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1" name="TextBox 10">
            <a:extLst>
              <a:ext uri="{FF2B5EF4-FFF2-40B4-BE49-F238E27FC236}">
                <a16:creationId xmlns:a16="http://schemas.microsoft.com/office/drawing/2014/main" id="{A674DEBF-2D32-0C56-073D-F31713A395F4}"/>
              </a:ext>
            </a:extLst>
          </p:cNvPr>
          <p:cNvSpPr txBox="1"/>
          <p:nvPr/>
        </p:nvSpPr>
        <p:spPr>
          <a:xfrm>
            <a:off x="9722942" y="2078622"/>
            <a:ext cx="2364943" cy="263149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Both turkey thigh meat and drumstick prices are expected to gradually work lower heading into 2027 with supplies expanding and demand easing, but these markets should remain strong by historical standards.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6A94077-A7F2-33A2-AADE-4B227C9795A4}"/>
              </a:ext>
            </a:extLst>
          </p:cNvPr>
          <p:cNvPicPr>
            <a:picLocks noChangeAspect="1"/>
          </p:cNvPicPr>
          <p:nvPr/>
        </p:nvPicPr>
        <p:blipFill>
          <a:blip r:embed="rId2"/>
          <a:stretch>
            <a:fillRect/>
          </a:stretch>
        </p:blipFill>
        <p:spPr>
          <a:xfrm>
            <a:off x="233464" y="1768160"/>
            <a:ext cx="4536944" cy="3252414"/>
          </a:xfrm>
          <a:prstGeom prst="rect">
            <a:avLst/>
          </a:prstGeom>
        </p:spPr>
      </p:pic>
      <p:pic>
        <p:nvPicPr>
          <p:cNvPr id="8" name="Picture 7">
            <a:extLst>
              <a:ext uri="{FF2B5EF4-FFF2-40B4-BE49-F238E27FC236}">
                <a16:creationId xmlns:a16="http://schemas.microsoft.com/office/drawing/2014/main" id="{D491DF3B-CDCE-78D1-D223-9EB32DB7C612}"/>
              </a:ext>
            </a:extLst>
          </p:cNvPr>
          <p:cNvPicPr>
            <a:picLocks noChangeAspect="1"/>
          </p:cNvPicPr>
          <p:nvPr/>
        </p:nvPicPr>
        <p:blipFill>
          <a:blip r:embed="rId3"/>
          <a:stretch>
            <a:fillRect/>
          </a:stretch>
        </p:blipFill>
        <p:spPr>
          <a:xfrm>
            <a:off x="4928686" y="1768160"/>
            <a:ext cx="4794256" cy="3252414"/>
          </a:xfrm>
          <a:prstGeom prst="rect">
            <a:avLst/>
          </a:prstGeom>
        </p:spPr>
      </p:pic>
    </p:spTree>
    <p:extLst>
      <p:ext uri="{BB962C8B-B14F-4D97-AF65-F5344CB8AC3E}">
        <p14:creationId xmlns:p14="http://schemas.microsoft.com/office/powerpoint/2010/main" val="13988573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ADAD-E6AA-3F71-30B2-EA8A7A1E4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4C6F39-414E-2498-3665-024865EF6F00}"/>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Other Proteins</a:t>
            </a:r>
          </a:p>
        </p:txBody>
      </p:sp>
      <p:sp>
        <p:nvSpPr>
          <p:cNvPr id="3" name="Content Placeholder 2">
            <a:extLst>
              <a:ext uri="{FF2B5EF4-FFF2-40B4-BE49-F238E27FC236}">
                <a16:creationId xmlns:a16="http://schemas.microsoft.com/office/drawing/2014/main" id="{5CAD4346-316C-51E1-4428-A32948CB2165}"/>
              </a:ext>
            </a:extLst>
          </p:cNvPr>
          <p:cNvSpPr>
            <a:spLocks noGrp="1"/>
          </p:cNvSpPr>
          <p:nvPr>
            <p:ph idx="1"/>
          </p:nvPr>
        </p:nvSpPr>
        <p:spPr>
          <a:xfrm>
            <a:off x="233464" y="1825625"/>
            <a:ext cx="11760740" cy="4351338"/>
          </a:xfrm>
        </p:spPr>
        <p:txBody>
          <a:bodyPr/>
          <a:lstStyle/>
          <a:p>
            <a:r>
              <a:rPr lang="en-US" dirty="0">
                <a:latin typeface="Arial" panose="020B0604020202020204" pitchFamily="34" charset="0"/>
                <a:cs typeface="Arial" panose="020B0604020202020204" pitchFamily="34" charset="0"/>
              </a:rPr>
              <a:t>U.S. pork production is increasing but at a very slow pace, with annual growth falling short of 1.0%. </a:t>
            </a:r>
          </a:p>
          <a:p>
            <a:r>
              <a:rPr lang="en-US" dirty="0">
                <a:latin typeface="Arial" panose="020B0604020202020204" pitchFamily="34" charset="0"/>
                <a:cs typeface="Arial" panose="020B0604020202020204" pitchFamily="34" charset="0"/>
              </a:rPr>
              <a:t>Export development has stalled in recent years outside of Mexico, where hams remain popular. </a:t>
            </a:r>
          </a:p>
          <a:p>
            <a:r>
              <a:rPr lang="en-US" dirty="0">
                <a:latin typeface="Arial" panose="020B0604020202020204" pitchFamily="34" charset="0"/>
                <a:cs typeface="Arial" panose="020B0604020202020204" pitchFamily="34" charset="0"/>
              </a:rPr>
              <a:t>Domestic loin demand is very soft, generating price points that some importers could find attractive. </a:t>
            </a:r>
          </a:p>
          <a:p>
            <a:r>
              <a:rPr lang="en-US" dirty="0">
                <a:latin typeface="Arial" panose="020B0604020202020204" pitchFamily="34" charset="0"/>
                <a:cs typeface="Arial" panose="020B0604020202020204" pitchFamily="34" charset="0"/>
              </a:rPr>
              <a:t>U.S. egg supplies are suddenly “overflowing.” </a:t>
            </a:r>
          </a:p>
          <a:p>
            <a:r>
              <a:rPr lang="en-US" dirty="0">
                <a:latin typeface="Arial" panose="020B0604020202020204" pitchFamily="34" charset="0"/>
                <a:cs typeface="Arial" panose="020B0604020202020204" pitchFamily="34" charset="0"/>
              </a:rPr>
              <a:t>Egg prices should be very attractive to importers. </a:t>
            </a:r>
          </a:p>
        </p:txBody>
      </p:sp>
    </p:spTree>
    <p:extLst>
      <p:ext uri="{BB962C8B-B14F-4D97-AF65-F5344CB8AC3E}">
        <p14:creationId xmlns:p14="http://schemas.microsoft.com/office/powerpoint/2010/main" val="20908432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3A3C-41EE-BBE9-5C4F-6F0697685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E037A-2871-8B8A-6FD3-C8DEFDC416E3}"/>
              </a:ext>
            </a:extLst>
          </p:cNvPr>
          <p:cNvSpPr>
            <a:spLocks noGrp="1"/>
          </p:cNvSpPr>
          <p:nvPr>
            <p:ph type="title"/>
          </p:nvPr>
        </p:nvSpPr>
        <p:spPr>
          <a:xfrm>
            <a:off x="233464" y="365125"/>
            <a:ext cx="11760740" cy="1325563"/>
          </a:xfrm>
        </p:spPr>
        <p:txBody>
          <a:bodyPr>
            <a:normAutofit/>
          </a:bodyPr>
          <a:lstStyle/>
          <a:p>
            <a:r>
              <a:rPr lang="en-US" sz="4000" b="1" dirty="0">
                <a:solidFill>
                  <a:srgbClr val="002060"/>
                </a:solidFill>
                <a:latin typeface="Arial Black" panose="020B0A04020102020204" pitchFamily="34" charset="0"/>
                <a:cs typeface="Arial" panose="020B0604020202020204" pitchFamily="34" charset="0"/>
              </a:rPr>
              <a:t>U.S. Pork Production Is Increasing at a Very Modest Pace</a:t>
            </a:r>
          </a:p>
        </p:txBody>
      </p:sp>
      <p:pic>
        <p:nvPicPr>
          <p:cNvPr id="5" name="Picture 4">
            <a:extLst>
              <a:ext uri="{FF2B5EF4-FFF2-40B4-BE49-F238E27FC236}">
                <a16:creationId xmlns:a16="http://schemas.microsoft.com/office/drawing/2014/main" id="{A98457EF-A8ED-F8A8-36B3-DD71C3C3BEA7}"/>
              </a:ext>
            </a:extLst>
          </p:cNvPr>
          <p:cNvPicPr>
            <a:picLocks noChangeAspect="1"/>
          </p:cNvPicPr>
          <p:nvPr/>
        </p:nvPicPr>
        <p:blipFill>
          <a:blip r:embed="rId2"/>
          <a:stretch>
            <a:fillRect/>
          </a:stretch>
        </p:blipFill>
        <p:spPr>
          <a:xfrm>
            <a:off x="233464" y="1763271"/>
            <a:ext cx="4646486" cy="3153785"/>
          </a:xfrm>
          <a:prstGeom prst="rect">
            <a:avLst/>
          </a:prstGeom>
        </p:spPr>
      </p:pic>
      <p:sp>
        <p:nvSpPr>
          <p:cNvPr id="8" name="TextBox 7">
            <a:extLst>
              <a:ext uri="{FF2B5EF4-FFF2-40B4-BE49-F238E27FC236}">
                <a16:creationId xmlns:a16="http://schemas.microsoft.com/office/drawing/2014/main" id="{7EFE923F-84F9-F9DE-1F3E-3953419CCC51}"/>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USDA-NASS, LEAP Market Analytics</a:t>
            </a:r>
          </a:p>
        </p:txBody>
      </p:sp>
      <p:sp>
        <p:nvSpPr>
          <p:cNvPr id="9" name="TextBox 8">
            <a:extLst>
              <a:ext uri="{FF2B5EF4-FFF2-40B4-BE49-F238E27FC236}">
                <a16:creationId xmlns:a16="http://schemas.microsoft.com/office/drawing/2014/main" id="{B17A81B6-DF12-FF4B-F81B-0F44F550356C}"/>
              </a:ext>
            </a:extLst>
          </p:cNvPr>
          <p:cNvSpPr txBox="1"/>
          <p:nvPr/>
        </p:nvSpPr>
        <p:spPr>
          <a:xfrm>
            <a:off x="4957626" y="5870635"/>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10" name="TextBox 9">
            <a:extLst>
              <a:ext uri="{FF2B5EF4-FFF2-40B4-BE49-F238E27FC236}">
                <a16:creationId xmlns:a16="http://schemas.microsoft.com/office/drawing/2014/main" id="{D0550A85-8479-C0CF-8300-7D4F904B071A}"/>
              </a:ext>
            </a:extLst>
          </p:cNvPr>
          <p:cNvSpPr txBox="1"/>
          <p:nvPr/>
        </p:nvSpPr>
        <p:spPr>
          <a:xfrm>
            <a:off x="9773773" y="2255250"/>
            <a:ext cx="2364943" cy="216982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The U.S. hog and pork sector remains more reliant on exports than the cattle/beef, chicken, or turkey sectors, with 25%-26% of all domestic production sent to foreign markets.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BE7D65-29EC-49BE-FC70-FA8DE0F1A1A0}"/>
              </a:ext>
            </a:extLst>
          </p:cNvPr>
          <p:cNvPicPr>
            <a:picLocks noChangeAspect="1"/>
          </p:cNvPicPr>
          <p:nvPr/>
        </p:nvPicPr>
        <p:blipFill>
          <a:blip r:embed="rId3"/>
          <a:stretch>
            <a:fillRect/>
          </a:stretch>
        </p:blipFill>
        <p:spPr>
          <a:xfrm>
            <a:off x="4957626" y="1763271"/>
            <a:ext cx="4738470" cy="3153785"/>
          </a:xfrm>
          <a:prstGeom prst="rect">
            <a:avLst/>
          </a:prstGeom>
        </p:spPr>
      </p:pic>
    </p:spTree>
    <p:extLst>
      <p:ext uri="{BB962C8B-B14F-4D97-AF65-F5344CB8AC3E}">
        <p14:creationId xmlns:p14="http://schemas.microsoft.com/office/powerpoint/2010/main" val="928976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15398-A387-4CA5-4099-7A9317236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ADE4A-5DBF-91BA-29A1-FCDFB01C3F30}"/>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About One-Third of Global Seaborne Fertilizer Passes Through the Strait of Hormuz</a:t>
            </a:r>
          </a:p>
        </p:txBody>
      </p:sp>
      <p:pic>
        <p:nvPicPr>
          <p:cNvPr id="5" name="Picture 4">
            <a:extLst>
              <a:ext uri="{FF2B5EF4-FFF2-40B4-BE49-F238E27FC236}">
                <a16:creationId xmlns:a16="http://schemas.microsoft.com/office/drawing/2014/main" id="{CFE5B79B-BC4C-D307-5F45-232BC3BCB92B}"/>
              </a:ext>
            </a:extLst>
          </p:cNvPr>
          <p:cNvPicPr>
            <a:picLocks noChangeAspect="1"/>
          </p:cNvPicPr>
          <p:nvPr/>
        </p:nvPicPr>
        <p:blipFill>
          <a:blip r:embed="rId2"/>
          <a:stretch>
            <a:fillRect/>
          </a:stretch>
        </p:blipFill>
        <p:spPr>
          <a:xfrm>
            <a:off x="233464" y="1889185"/>
            <a:ext cx="4571449" cy="4110496"/>
          </a:xfrm>
          <a:prstGeom prst="rect">
            <a:avLst/>
          </a:prstGeom>
        </p:spPr>
      </p:pic>
      <p:pic>
        <p:nvPicPr>
          <p:cNvPr id="7" name="Picture 6">
            <a:extLst>
              <a:ext uri="{FF2B5EF4-FFF2-40B4-BE49-F238E27FC236}">
                <a16:creationId xmlns:a16="http://schemas.microsoft.com/office/drawing/2014/main" id="{CF0B0248-FB56-0DB2-8899-10AB81DC000F}"/>
              </a:ext>
            </a:extLst>
          </p:cNvPr>
          <p:cNvPicPr>
            <a:picLocks noChangeAspect="1"/>
          </p:cNvPicPr>
          <p:nvPr/>
        </p:nvPicPr>
        <p:blipFill>
          <a:blip r:embed="rId3"/>
          <a:stretch>
            <a:fillRect/>
          </a:stretch>
        </p:blipFill>
        <p:spPr>
          <a:xfrm>
            <a:off x="4866727" y="1889185"/>
            <a:ext cx="4571448" cy="4110496"/>
          </a:xfrm>
          <a:prstGeom prst="rect">
            <a:avLst/>
          </a:prstGeom>
        </p:spPr>
      </p:pic>
    </p:spTree>
    <p:extLst>
      <p:ext uri="{BB962C8B-B14F-4D97-AF65-F5344CB8AC3E}">
        <p14:creationId xmlns:p14="http://schemas.microsoft.com/office/powerpoint/2010/main" val="4225434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50C93-77CA-03C6-8C0E-4B7A52BD4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E87A17-18E9-5723-3A2A-4792621B662E}"/>
              </a:ext>
            </a:extLst>
          </p:cNvPr>
          <p:cNvSpPr>
            <a:spLocks noGrp="1"/>
          </p:cNvSpPr>
          <p:nvPr>
            <p:ph type="title"/>
          </p:nvPr>
        </p:nvSpPr>
        <p:spPr>
          <a:xfrm>
            <a:off x="233464" y="365125"/>
            <a:ext cx="11760740" cy="1325563"/>
          </a:xfrm>
        </p:spPr>
        <p:txBody>
          <a:bodyPr>
            <a:normAutofit fontScale="90000"/>
          </a:bodyPr>
          <a:lstStyle/>
          <a:p>
            <a:r>
              <a:rPr lang="en-US" sz="4000" b="1" dirty="0">
                <a:solidFill>
                  <a:srgbClr val="002060"/>
                </a:solidFill>
                <a:latin typeface="Arial Black" panose="020B0A04020102020204" pitchFamily="34" charset="0"/>
                <a:cs typeface="Arial" panose="020B0604020202020204" pitchFamily="34" charset="0"/>
              </a:rPr>
              <a:t>Domestic Ham Demand Has Eased Since the Pandemic and Is Increasingly Mediocre</a:t>
            </a:r>
          </a:p>
        </p:txBody>
      </p:sp>
      <p:pic>
        <p:nvPicPr>
          <p:cNvPr id="7" name="Picture 6">
            <a:extLst>
              <a:ext uri="{FF2B5EF4-FFF2-40B4-BE49-F238E27FC236}">
                <a16:creationId xmlns:a16="http://schemas.microsoft.com/office/drawing/2014/main" id="{3E9C8F83-2315-4DB0-79DA-71B7C44D8BEC}"/>
              </a:ext>
            </a:extLst>
          </p:cNvPr>
          <p:cNvPicPr>
            <a:picLocks noChangeAspect="1"/>
          </p:cNvPicPr>
          <p:nvPr/>
        </p:nvPicPr>
        <p:blipFill>
          <a:blip r:embed="rId2"/>
          <a:stretch>
            <a:fillRect/>
          </a:stretch>
        </p:blipFill>
        <p:spPr>
          <a:xfrm>
            <a:off x="4796286" y="1873865"/>
            <a:ext cx="4908431" cy="3046612"/>
          </a:xfrm>
          <a:prstGeom prst="rect">
            <a:avLst/>
          </a:prstGeom>
        </p:spPr>
      </p:pic>
      <p:sp>
        <p:nvSpPr>
          <p:cNvPr id="8" name="TextBox 7">
            <a:extLst>
              <a:ext uri="{FF2B5EF4-FFF2-40B4-BE49-F238E27FC236}">
                <a16:creationId xmlns:a16="http://schemas.microsoft.com/office/drawing/2014/main" id="{18CE73AD-6D63-D7A8-9B49-AC2E38F21D5D}"/>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9" name="TextBox 8">
            <a:extLst>
              <a:ext uri="{FF2B5EF4-FFF2-40B4-BE49-F238E27FC236}">
                <a16:creationId xmlns:a16="http://schemas.microsoft.com/office/drawing/2014/main" id="{A64DD43C-3D0B-E4B1-B345-79FDB2E5E59F}"/>
              </a:ext>
            </a:extLst>
          </p:cNvPr>
          <p:cNvSpPr txBox="1"/>
          <p:nvPr/>
        </p:nvSpPr>
        <p:spPr>
          <a:xfrm>
            <a:off x="4796286" y="5870635"/>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10" name="TextBox 9">
            <a:extLst>
              <a:ext uri="{FF2B5EF4-FFF2-40B4-BE49-F238E27FC236}">
                <a16:creationId xmlns:a16="http://schemas.microsoft.com/office/drawing/2014/main" id="{6C7298ED-EDBD-726F-57F0-41E95BBC1153}"/>
              </a:ext>
            </a:extLst>
          </p:cNvPr>
          <p:cNvSpPr txBox="1"/>
          <p:nvPr/>
        </p:nvSpPr>
        <p:spPr>
          <a:xfrm>
            <a:off x="9773773" y="2255250"/>
            <a:ext cx="2364943"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It’s difficult to understate just how weak pork loin demand in the U.S. is right now, and hog/pork industry stakeholders should be eager to entertain export opportunities, wherever available.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AC37B3F-CF42-F96B-22A6-AC3064BD8151}"/>
              </a:ext>
            </a:extLst>
          </p:cNvPr>
          <p:cNvPicPr>
            <a:picLocks noChangeAspect="1"/>
          </p:cNvPicPr>
          <p:nvPr/>
        </p:nvPicPr>
        <p:blipFill>
          <a:blip r:embed="rId3"/>
          <a:stretch>
            <a:fillRect/>
          </a:stretch>
        </p:blipFill>
        <p:spPr>
          <a:xfrm>
            <a:off x="233464" y="1873865"/>
            <a:ext cx="4442053" cy="3046612"/>
          </a:xfrm>
          <a:prstGeom prst="rect">
            <a:avLst/>
          </a:prstGeom>
        </p:spPr>
      </p:pic>
    </p:spTree>
    <p:extLst>
      <p:ext uri="{BB962C8B-B14F-4D97-AF65-F5344CB8AC3E}">
        <p14:creationId xmlns:p14="http://schemas.microsoft.com/office/powerpoint/2010/main" val="14831437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8F70-9C43-BBF8-A940-2F046BBF0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46C0B-3B9E-1D31-62A3-C313406E565E}"/>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Wholesale Pork Prices Increased Nearly 8% in 2025 Despite Loin Prices Easing Slightly Lower</a:t>
            </a:r>
          </a:p>
        </p:txBody>
      </p:sp>
      <p:sp>
        <p:nvSpPr>
          <p:cNvPr id="9" name="TextBox 8">
            <a:extLst>
              <a:ext uri="{FF2B5EF4-FFF2-40B4-BE49-F238E27FC236}">
                <a16:creationId xmlns:a16="http://schemas.microsoft.com/office/drawing/2014/main" id="{49D549E3-D915-04F5-E41E-84634F1E570D}"/>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488FC6D7-0644-B126-8CAC-9295142DCFA6}"/>
              </a:ext>
            </a:extLst>
          </p:cNvPr>
          <p:cNvSpPr txBox="1"/>
          <p:nvPr/>
        </p:nvSpPr>
        <p:spPr>
          <a:xfrm>
            <a:off x="4882318"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1" name="TextBox 10">
            <a:extLst>
              <a:ext uri="{FF2B5EF4-FFF2-40B4-BE49-F238E27FC236}">
                <a16:creationId xmlns:a16="http://schemas.microsoft.com/office/drawing/2014/main" id="{8BB1A4C5-7828-FB2D-0119-A2F443B504C0}"/>
              </a:ext>
            </a:extLst>
          </p:cNvPr>
          <p:cNvSpPr txBox="1"/>
          <p:nvPr/>
        </p:nvSpPr>
        <p:spPr>
          <a:xfrm>
            <a:off x="9773773" y="2255250"/>
            <a:ext cx="2364943" cy="2400657"/>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Pork loins are still “undervalued” relative to the rest of the cutout but not quite to the degree they were last year. This market has been the biggest drag on the cutout over the past couple of years.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3A3D065-D735-8353-4273-8A50124A652E}"/>
              </a:ext>
            </a:extLst>
          </p:cNvPr>
          <p:cNvPicPr>
            <a:picLocks noChangeAspect="1"/>
          </p:cNvPicPr>
          <p:nvPr/>
        </p:nvPicPr>
        <p:blipFill>
          <a:blip r:embed="rId2"/>
          <a:stretch>
            <a:fillRect/>
          </a:stretch>
        </p:blipFill>
        <p:spPr>
          <a:xfrm>
            <a:off x="233464" y="1858990"/>
            <a:ext cx="4648854" cy="3001993"/>
          </a:xfrm>
          <a:prstGeom prst="rect">
            <a:avLst/>
          </a:prstGeom>
        </p:spPr>
      </p:pic>
      <p:pic>
        <p:nvPicPr>
          <p:cNvPr id="8" name="Picture 7">
            <a:extLst>
              <a:ext uri="{FF2B5EF4-FFF2-40B4-BE49-F238E27FC236}">
                <a16:creationId xmlns:a16="http://schemas.microsoft.com/office/drawing/2014/main" id="{7E508877-5514-6354-F3D0-32ACD4821FC0}"/>
              </a:ext>
            </a:extLst>
          </p:cNvPr>
          <p:cNvPicPr>
            <a:picLocks noChangeAspect="1"/>
          </p:cNvPicPr>
          <p:nvPr/>
        </p:nvPicPr>
        <p:blipFill>
          <a:blip r:embed="rId3"/>
          <a:stretch>
            <a:fillRect/>
          </a:stretch>
        </p:blipFill>
        <p:spPr>
          <a:xfrm>
            <a:off x="4882318" y="1858990"/>
            <a:ext cx="4810949" cy="3001993"/>
          </a:xfrm>
          <a:prstGeom prst="rect">
            <a:avLst/>
          </a:prstGeom>
        </p:spPr>
      </p:pic>
    </p:spTree>
    <p:extLst>
      <p:ext uri="{BB962C8B-B14F-4D97-AF65-F5344CB8AC3E}">
        <p14:creationId xmlns:p14="http://schemas.microsoft.com/office/powerpoint/2010/main" val="455729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D716-BA21-0540-353D-97AA9D5B5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29B5A-04B8-CF8D-3ECC-C697C2D37E69}"/>
              </a:ext>
            </a:extLst>
          </p:cNvPr>
          <p:cNvSpPr>
            <a:spLocks noGrp="1"/>
          </p:cNvSpPr>
          <p:nvPr>
            <p:ph type="title"/>
          </p:nvPr>
        </p:nvSpPr>
        <p:spPr>
          <a:xfrm>
            <a:off x="233464" y="365125"/>
            <a:ext cx="11760740" cy="1325563"/>
          </a:xfrm>
        </p:spPr>
        <p:txBody>
          <a:bodyPr>
            <a:normAutofit fontScale="90000"/>
          </a:bodyPr>
          <a:lstStyle/>
          <a:p>
            <a:r>
              <a:rPr lang="en-US" b="1" dirty="0">
                <a:solidFill>
                  <a:srgbClr val="002060"/>
                </a:solidFill>
                <a:latin typeface="Arial Black" panose="020B0A04020102020204" pitchFamily="34" charset="0"/>
                <a:cs typeface="Arial" panose="020B0604020202020204" pitchFamily="34" charset="0"/>
              </a:rPr>
              <a:t>Domestic Per Capita Availability of Processed Eggs Advances Toward Record Territory</a:t>
            </a:r>
          </a:p>
        </p:txBody>
      </p:sp>
      <p:pic>
        <p:nvPicPr>
          <p:cNvPr id="5" name="Picture 4">
            <a:extLst>
              <a:ext uri="{FF2B5EF4-FFF2-40B4-BE49-F238E27FC236}">
                <a16:creationId xmlns:a16="http://schemas.microsoft.com/office/drawing/2014/main" id="{913474E1-4014-F21F-55CC-A17116F87A75}"/>
              </a:ext>
            </a:extLst>
          </p:cNvPr>
          <p:cNvPicPr>
            <a:picLocks noChangeAspect="1"/>
          </p:cNvPicPr>
          <p:nvPr/>
        </p:nvPicPr>
        <p:blipFill>
          <a:blip r:embed="rId2"/>
          <a:stretch>
            <a:fillRect/>
          </a:stretch>
        </p:blipFill>
        <p:spPr>
          <a:xfrm>
            <a:off x="233464" y="1811143"/>
            <a:ext cx="4932549" cy="3140105"/>
          </a:xfrm>
          <a:prstGeom prst="rect">
            <a:avLst/>
          </a:prstGeom>
        </p:spPr>
      </p:pic>
      <p:sp>
        <p:nvSpPr>
          <p:cNvPr id="8" name="TextBox 7">
            <a:extLst>
              <a:ext uri="{FF2B5EF4-FFF2-40B4-BE49-F238E27FC236}">
                <a16:creationId xmlns:a16="http://schemas.microsoft.com/office/drawing/2014/main" id="{EF401205-6901-8991-5297-A8E541CBB01F}"/>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 LEAP Market Analytics</a:t>
            </a:r>
          </a:p>
        </p:txBody>
      </p:sp>
      <p:sp>
        <p:nvSpPr>
          <p:cNvPr id="9" name="TextBox 8">
            <a:extLst>
              <a:ext uri="{FF2B5EF4-FFF2-40B4-BE49-F238E27FC236}">
                <a16:creationId xmlns:a16="http://schemas.microsoft.com/office/drawing/2014/main" id="{43DCFFE2-D247-82C0-B58A-3E1C6919FB17}"/>
              </a:ext>
            </a:extLst>
          </p:cNvPr>
          <p:cNvSpPr txBox="1"/>
          <p:nvPr/>
        </p:nvSpPr>
        <p:spPr>
          <a:xfrm>
            <a:off x="5166013"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USDA-ERS, LEAP Market Analytics</a:t>
            </a:r>
          </a:p>
        </p:txBody>
      </p:sp>
      <p:sp>
        <p:nvSpPr>
          <p:cNvPr id="10" name="TextBox 9">
            <a:extLst>
              <a:ext uri="{FF2B5EF4-FFF2-40B4-BE49-F238E27FC236}">
                <a16:creationId xmlns:a16="http://schemas.microsoft.com/office/drawing/2014/main" id="{2B239A86-C1D6-BE4F-0B5F-CEFCA3FE04EA}"/>
              </a:ext>
            </a:extLst>
          </p:cNvPr>
          <p:cNvSpPr txBox="1"/>
          <p:nvPr/>
        </p:nvSpPr>
        <p:spPr>
          <a:xfrm>
            <a:off x="9827057" y="1901567"/>
            <a:ext cx="2364943" cy="2631490"/>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There is evidence suggesting that graded shell egg supplies are larger than the official data indicates. </a:t>
            </a:r>
          </a:p>
          <a:p>
            <a:endParaRPr lang="en-US" sz="1500" b="1" dirty="0">
              <a:latin typeface="Arial" panose="020B0604020202020204" pitchFamily="34" charset="0"/>
              <a:cs typeface="Arial" panose="020B0604020202020204" pitchFamily="34" charset="0"/>
            </a:endParaRPr>
          </a:p>
          <a:p>
            <a:r>
              <a:rPr lang="en-US" sz="1500" b="1" dirty="0">
                <a:latin typeface="Arial" panose="020B0604020202020204" pitchFamily="34" charset="0"/>
                <a:cs typeface="Arial" panose="020B0604020202020204" pitchFamily="34" charset="0"/>
              </a:rPr>
              <a:t>The export share of domestic egg production is hovering near modern lows.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7F409B3-23D0-7110-1D47-361967735107}"/>
              </a:ext>
            </a:extLst>
          </p:cNvPr>
          <p:cNvPicPr>
            <a:picLocks noChangeAspect="1"/>
          </p:cNvPicPr>
          <p:nvPr/>
        </p:nvPicPr>
        <p:blipFill>
          <a:blip r:embed="rId3"/>
          <a:stretch>
            <a:fillRect/>
          </a:stretch>
        </p:blipFill>
        <p:spPr>
          <a:xfrm>
            <a:off x="5166013" y="1901567"/>
            <a:ext cx="4559523" cy="3049681"/>
          </a:xfrm>
          <a:prstGeom prst="rect">
            <a:avLst/>
          </a:prstGeom>
        </p:spPr>
      </p:pic>
    </p:spTree>
    <p:extLst>
      <p:ext uri="{BB962C8B-B14F-4D97-AF65-F5344CB8AC3E}">
        <p14:creationId xmlns:p14="http://schemas.microsoft.com/office/powerpoint/2010/main" val="29588108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394E-EC9A-97E6-E841-A0E1D5B9B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29C050-CAFB-8457-A1D6-CF2FC3030A0F}"/>
              </a:ext>
            </a:extLst>
          </p:cNvPr>
          <p:cNvSpPr>
            <a:spLocks noGrp="1"/>
          </p:cNvSpPr>
          <p:nvPr>
            <p:ph type="title"/>
          </p:nvPr>
        </p:nvSpPr>
        <p:spPr>
          <a:xfrm>
            <a:off x="233464" y="365125"/>
            <a:ext cx="11760740" cy="1325563"/>
          </a:xfrm>
        </p:spPr>
        <p:txBody>
          <a:bodyPr>
            <a:normAutofit fontScale="90000"/>
          </a:bodyPr>
          <a:lstStyle/>
          <a:p>
            <a:r>
              <a:rPr lang="en-US" sz="4000" b="1" dirty="0">
                <a:solidFill>
                  <a:srgbClr val="002060"/>
                </a:solidFill>
                <a:latin typeface="Arial Black" panose="020B0A04020102020204" pitchFamily="34" charset="0"/>
                <a:cs typeface="Arial" panose="020B0604020202020204" pitchFamily="34" charset="0"/>
              </a:rPr>
              <a:t>Tanking U.S. Demand for Shell Eggs Creates Price Opportunities for Importers</a:t>
            </a:r>
          </a:p>
        </p:txBody>
      </p:sp>
      <p:pic>
        <p:nvPicPr>
          <p:cNvPr id="7" name="Picture 6">
            <a:extLst>
              <a:ext uri="{FF2B5EF4-FFF2-40B4-BE49-F238E27FC236}">
                <a16:creationId xmlns:a16="http://schemas.microsoft.com/office/drawing/2014/main" id="{2E21532F-4EF5-13A4-96BB-E987BFCFA1FE}"/>
              </a:ext>
            </a:extLst>
          </p:cNvPr>
          <p:cNvPicPr>
            <a:picLocks noChangeAspect="1"/>
          </p:cNvPicPr>
          <p:nvPr/>
        </p:nvPicPr>
        <p:blipFill>
          <a:blip r:embed="rId2"/>
          <a:stretch>
            <a:fillRect/>
          </a:stretch>
        </p:blipFill>
        <p:spPr>
          <a:xfrm>
            <a:off x="5164347" y="1781601"/>
            <a:ext cx="4602660" cy="3018752"/>
          </a:xfrm>
          <a:prstGeom prst="rect">
            <a:avLst/>
          </a:prstGeom>
        </p:spPr>
      </p:pic>
      <p:sp>
        <p:nvSpPr>
          <p:cNvPr id="8" name="TextBox 7">
            <a:extLst>
              <a:ext uri="{FF2B5EF4-FFF2-40B4-BE49-F238E27FC236}">
                <a16:creationId xmlns:a16="http://schemas.microsoft.com/office/drawing/2014/main" id="{023799B8-5E0E-C4A6-6528-533ECFA793D4}"/>
              </a:ext>
            </a:extLst>
          </p:cNvPr>
          <p:cNvSpPr txBox="1"/>
          <p:nvPr/>
        </p:nvSpPr>
        <p:spPr>
          <a:xfrm>
            <a:off x="233464"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LEAP Market Analytics</a:t>
            </a:r>
          </a:p>
        </p:txBody>
      </p:sp>
      <p:sp>
        <p:nvSpPr>
          <p:cNvPr id="9" name="TextBox 8">
            <a:extLst>
              <a:ext uri="{FF2B5EF4-FFF2-40B4-BE49-F238E27FC236}">
                <a16:creationId xmlns:a16="http://schemas.microsoft.com/office/drawing/2014/main" id="{2D7899C8-E8B0-B60D-3C40-80FCEEBE9FE1}"/>
              </a:ext>
            </a:extLst>
          </p:cNvPr>
          <p:cNvSpPr txBox="1"/>
          <p:nvPr/>
        </p:nvSpPr>
        <p:spPr>
          <a:xfrm>
            <a:off x="5164347" y="5870636"/>
            <a:ext cx="4442053"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Sources: USDA-AMS, LEAP Market Analytics</a:t>
            </a:r>
          </a:p>
        </p:txBody>
      </p:sp>
      <p:sp>
        <p:nvSpPr>
          <p:cNvPr id="10" name="TextBox 9">
            <a:extLst>
              <a:ext uri="{FF2B5EF4-FFF2-40B4-BE49-F238E27FC236}">
                <a16:creationId xmlns:a16="http://schemas.microsoft.com/office/drawing/2014/main" id="{286C2454-D64E-038B-C3D2-A13E921667A0}"/>
              </a:ext>
            </a:extLst>
          </p:cNvPr>
          <p:cNvSpPr txBox="1"/>
          <p:nvPr/>
        </p:nvSpPr>
        <p:spPr>
          <a:xfrm>
            <a:off x="9827057" y="2206064"/>
            <a:ext cx="2364943" cy="2169825"/>
          </a:xfrm>
          <a:prstGeom prst="rect">
            <a:avLst/>
          </a:prstGeom>
          <a:noFill/>
        </p:spPr>
        <p:txBody>
          <a:bodyPr wrap="square" rtlCol="0">
            <a:spAutoFit/>
          </a:bodyPr>
          <a:lstStyle/>
          <a:p>
            <a:r>
              <a:rPr lang="en-US" sz="1500" b="1" dirty="0">
                <a:latin typeface="Arial" panose="020B0604020202020204" pitchFamily="34" charset="0"/>
                <a:cs typeface="Arial" panose="020B0604020202020204" pitchFamily="34" charset="0"/>
              </a:rPr>
              <a:t>Processed egg prices are discounted more than we might expect based on where graded shell egg markets are trading because of how “full” the supply chain is in that space. </a:t>
            </a:r>
          </a:p>
          <a:p>
            <a:endParaRPr lang="en-US" sz="15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1BFEC78-D605-5CBB-CDED-479E9AFFECFA}"/>
              </a:ext>
            </a:extLst>
          </p:cNvPr>
          <p:cNvPicPr>
            <a:picLocks noChangeAspect="1"/>
          </p:cNvPicPr>
          <p:nvPr/>
        </p:nvPicPr>
        <p:blipFill>
          <a:blip r:embed="rId3"/>
          <a:stretch>
            <a:fillRect/>
          </a:stretch>
        </p:blipFill>
        <p:spPr>
          <a:xfrm>
            <a:off x="233464" y="1781601"/>
            <a:ext cx="4863545" cy="3018752"/>
          </a:xfrm>
          <a:prstGeom prst="rect">
            <a:avLst/>
          </a:prstGeom>
        </p:spPr>
      </p:pic>
    </p:spTree>
    <p:extLst>
      <p:ext uri="{BB962C8B-B14F-4D97-AF65-F5344CB8AC3E}">
        <p14:creationId xmlns:p14="http://schemas.microsoft.com/office/powerpoint/2010/main" val="98089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18FA2-4551-0116-EEFA-9903618D331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80FAAA3-F169-97BB-EACC-7C4C7BBBC31D}"/>
              </a:ext>
            </a:extLst>
          </p:cNvPr>
          <p:cNvPicPr>
            <a:picLocks noChangeAspect="1"/>
          </p:cNvPicPr>
          <p:nvPr/>
        </p:nvPicPr>
        <p:blipFill>
          <a:blip r:embed="rId2"/>
          <a:stretch>
            <a:fillRect/>
          </a:stretch>
        </p:blipFill>
        <p:spPr>
          <a:xfrm>
            <a:off x="0" y="526017"/>
            <a:ext cx="9744472" cy="4356702"/>
          </a:xfrm>
          <a:prstGeom prst="rect">
            <a:avLst/>
          </a:prstGeom>
        </p:spPr>
      </p:pic>
    </p:spTree>
    <p:extLst>
      <p:ext uri="{BB962C8B-B14F-4D97-AF65-F5344CB8AC3E}">
        <p14:creationId xmlns:p14="http://schemas.microsoft.com/office/powerpoint/2010/main" val="14624838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09BE3-A349-BE01-F28E-241EC5B23D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6B58C0-0027-0A2B-4733-CA423581991A}"/>
              </a:ext>
            </a:extLst>
          </p:cNvPr>
          <p:cNvSpPr>
            <a:spLocks noGrp="1"/>
          </p:cNvSpPr>
          <p:nvPr>
            <p:ph type="ctrTitle"/>
          </p:nvPr>
        </p:nvSpPr>
        <p:spPr>
          <a:xfrm>
            <a:off x="253014" y="719845"/>
            <a:ext cx="11685972" cy="2217907"/>
          </a:xfrm>
        </p:spPr>
        <p:txBody>
          <a:bodyPr anchor="t" anchorCtr="0">
            <a:noAutofit/>
          </a:bodyPr>
          <a:lstStyle/>
          <a:p>
            <a:pPr algn="l"/>
            <a:r>
              <a:rPr lang="en-US" sz="5000" b="1" dirty="0">
                <a:solidFill>
                  <a:srgbClr val="002060"/>
                </a:solidFill>
                <a:latin typeface="Arial Black" panose="020B0A04020102020204" pitchFamily="34" charset="0"/>
              </a:rPr>
              <a:t>Poultry and Other Protein Market Trends in the United States and Latin America</a:t>
            </a:r>
            <a:endParaRPr lang="en-US" sz="5000" dirty="0">
              <a:solidFill>
                <a:srgbClr val="002060"/>
              </a:solidFill>
              <a:latin typeface="Arial Black" panose="020B0A04020102020204" pitchFamily="34" charset="0"/>
            </a:endParaRPr>
          </a:p>
        </p:txBody>
      </p:sp>
      <p:sp>
        <p:nvSpPr>
          <p:cNvPr id="2" name="Title 3">
            <a:extLst>
              <a:ext uri="{FF2B5EF4-FFF2-40B4-BE49-F238E27FC236}">
                <a16:creationId xmlns:a16="http://schemas.microsoft.com/office/drawing/2014/main" id="{9893BDA2-11BC-57A0-0FDF-C4D9C88FB6B8}"/>
              </a:ext>
            </a:extLst>
          </p:cNvPr>
          <p:cNvSpPr txBox="1">
            <a:spLocks/>
          </p:cNvSpPr>
          <p:nvPr/>
        </p:nvSpPr>
        <p:spPr>
          <a:xfrm>
            <a:off x="253014" y="4027250"/>
            <a:ext cx="8239233" cy="2110903"/>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a:latin typeface="Arial Black" panose="020B0A04020102020204" pitchFamily="34" charset="0"/>
              </a:rPr>
              <a:t>Mark Jordan</a:t>
            </a:r>
          </a:p>
          <a:p>
            <a:pPr algn="l"/>
            <a:r>
              <a:rPr lang="en-US" sz="3600" b="1" dirty="0">
                <a:latin typeface="Arial Black" panose="020B0A04020102020204" pitchFamily="34" charset="0"/>
              </a:rPr>
              <a:t>Executive Director</a:t>
            </a:r>
          </a:p>
          <a:p>
            <a:pPr algn="l"/>
            <a:r>
              <a:rPr lang="en-US" sz="3600" b="1" dirty="0">
                <a:latin typeface="Arial Black" panose="020B0A04020102020204" pitchFamily="34" charset="0"/>
              </a:rPr>
              <a:t>LEAP Market Analytics</a:t>
            </a:r>
          </a:p>
          <a:p>
            <a:pPr algn="l"/>
            <a:r>
              <a:rPr lang="en-US" sz="3600" b="1" dirty="0">
                <a:latin typeface="Arial Black" panose="020B0A04020102020204" pitchFamily="34" charset="0"/>
                <a:hlinkClick r:id="rId2"/>
              </a:rPr>
              <a:t>mark.jordan@leapmarkets.com</a:t>
            </a:r>
            <a:endParaRPr lang="en-US" sz="3600" b="1" dirty="0">
              <a:latin typeface="Arial Black" panose="020B0A04020102020204" pitchFamily="34" charset="0"/>
            </a:endParaRPr>
          </a:p>
          <a:p>
            <a:pPr algn="l"/>
            <a:endParaRPr lang="en-US" sz="3600" b="1" dirty="0">
              <a:latin typeface="Montserrat" panose="00000500000000000000" pitchFamily="2" charset="0"/>
            </a:endParaRPr>
          </a:p>
          <a:p>
            <a:pPr algn="l"/>
            <a:endParaRPr lang="en-US" sz="3600" dirty="0">
              <a:latin typeface="Montserrat" panose="00000500000000000000" pitchFamily="2" charset="0"/>
            </a:endParaRPr>
          </a:p>
        </p:txBody>
      </p:sp>
    </p:spTree>
    <p:extLst>
      <p:ext uri="{BB962C8B-B14F-4D97-AF65-F5344CB8AC3E}">
        <p14:creationId xmlns:p14="http://schemas.microsoft.com/office/powerpoint/2010/main" val="1158491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7958-47C1-0CA7-FDC1-2970DB92354D}"/>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913741D6-FEB1-5E8F-810A-31046C421862}"/>
              </a:ext>
            </a:extLst>
          </p:cNvPr>
          <p:cNvSpPr txBox="1"/>
          <p:nvPr/>
        </p:nvSpPr>
        <p:spPr>
          <a:xfrm>
            <a:off x="13011150" y="1143000"/>
            <a:ext cx="184731" cy="369332"/>
          </a:xfrm>
          <a:prstGeom prst="rect">
            <a:avLst/>
          </a:prstGeom>
          <a:noFill/>
        </p:spPr>
        <p:txBody>
          <a:bodyPr wrap="none" rtlCol="0">
            <a:spAutoFit/>
          </a:bodyPr>
          <a:lstStyle/>
          <a:p>
            <a:endParaRPr lang="en-US" dirty="0"/>
          </a:p>
        </p:txBody>
      </p:sp>
      <p:pic>
        <p:nvPicPr>
          <p:cNvPr id="14" name="Picture 13">
            <a:extLst>
              <a:ext uri="{FF2B5EF4-FFF2-40B4-BE49-F238E27FC236}">
                <a16:creationId xmlns:a16="http://schemas.microsoft.com/office/drawing/2014/main" id="{FCAA9297-0998-680B-9C2B-E1A93643BA6F}"/>
              </a:ext>
            </a:extLst>
          </p:cNvPr>
          <p:cNvPicPr>
            <a:picLocks noChangeAspect="1"/>
          </p:cNvPicPr>
          <p:nvPr/>
        </p:nvPicPr>
        <p:blipFill>
          <a:blip r:embed="rId3"/>
          <a:stretch>
            <a:fillRect/>
          </a:stretch>
        </p:blipFill>
        <p:spPr>
          <a:xfrm>
            <a:off x="9465" y="0"/>
            <a:ext cx="12182535" cy="6858000"/>
          </a:xfrm>
          <a:prstGeom prst="rect">
            <a:avLst/>
          </a:prstGeom>
        </p:spPr>
      </p:pic>
    </p:spTree>
    <p:extLst>
      <p:ext uri="{BB962C8B-B14F-4D97-AF65-F5344CB8AC3E}">
        <p14:creationId xmlns:p14="http://schemas.microsoft.com/office/powerpoint/2010/main" val="4083159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B7796-4854-9BF6-0931-D92B943EA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138C2-8E28-57AB-B768-7D2618B1F4EC}"/>
              </a:ext>
            </a:extLst>
          </p:cNvPr>
          <p:cNvSpPr>
            <a:spLocks noGrp="1"/>
          </p:cNvSpPr>
          <p:nvPr>
            <p:ph type="title"/>
          </p:nvPr>
        </p:nvSpPr>
        <p:spPr>
          <a:xfrm>
            <a:off x="233464" y="365125"/>
            <a:ext cx="11760740" cy="1325563"/>
          </a:xfrm>
        </p:spPr>
        <p:txBody>
          <a:bodyPr/>
          <a:lstStyle/>
          <a:p>
            <a:r>
              <a:rPr lang="en-US" b="1" dirty="0">
                <a:solidFill>
                  <a:srgbClr val="002060"/>
                </a:solidFill>
                <a:latin typeface="Arial Black" panose="020B0A04020102020204" pitchFamily="34" charset="0"/>
                <a:cs typeface="Arial" panose="020B0604020202020204" pitchFamily="34" charset="0"/>
              </a:rPr>
              <a:t>U.S. Dollar Index Trends Mostly Sideways Over the Past Year</a:t>
            </a:r>
          </a:p>
        </p:txBody>
      </p:sp>
      <p:sp>
        <p:nvSpPr>
          <p:cNvPr id="4" name="TextBox 3">
            <a:extLst>
              <a:ext uri="{FF2B5EF4-FFF2-40B4-BE49-F238E27FC236}">
                <a16:creationId xmlns:a16="http://schemas.microsoft.com/office/drawing/2014/main" id="{3211EEDD-3F9F-4CDA-BCA1-DBF20F903534}"/>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TradingView</a:t>
            </a:r>
          </a:p>
        </p:txBody>
      </p:sp>
      <p:sp>
        <p:nvSpPr>
          <p:cNvPr id="8" name="TextBox 7">
            <a:extLst>
              <a:ext uri="{FF2B5EF4-FFF2-40B4-BE49-F238E27FC236}">
                <a16:creationId xmlns:a16="http://schemas.microsoft.com/office/drawing/2014/main" id="{F02673F8-E762-8C0D-1A9B-B2790708C489}"/>
              </a:ext>
            </a:extLst>
          </p:cNvPr>
          <p:cNvSpPr txBox="1"/>
          <p:nvPr/>
        </p:nvSpPr>
        <p:spPr>
          <a:xfrm>
            <a:off x="9700355" y="2559092"/>
            <a:ext cx="179003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as of May 8</a:t>
            </a:r>
            <a:r>
              <a:rPr lang="en-US" b="1" baseline="30000" dirty="0">
                <a:latin typeface="Arial" panose="020B0604020202020204" pitchFamily="34" charset="0"/>
                <a:cs typeface="Arial" panose="020B0604020202020204" pitchFamily="34" charset="0"/>
              </a:rPr>
              <a:t>th</a:t>
            </a:r>
            <a:endParaRPr lang="en-US" b="1"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04E47708-22CD-6E74-326C-1AD36D5D106D}"/>
              </a:ext>
            </a:extLst>
          </p:cNvPr>
          <p:cNvCxnSpPr>
            <a:cxnSpLocks/>
          </p:cNvCxnSpPr>
          <p:nvPr/>
        </p:nvCxnSpPr>
        <p:spPr>
          <a:xfrm flipH="1">
            <a:off x="9294913" y="2928424"/>
            <a:ext cx="1083238" cy="1246761"/>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6D315AB-E203-4E32-1A18-5FFD8E2FB0CA}"/>
              </a:ext>
            </a:extLst>
          </p:cNvPr>
          <p:cNvPicPr>
            <a:picLocks noChangeAspect="1"/>
          </p:cNvPicPr>
          <p:nvPr/>
        </p:nvPicPr>
        <p:blipFill>
          <a:blip r:embed="rId2"/>
          <a:stretch>
            <a:fillRect/>
          </a:stretch>
        </p:blipFill>
        <p:spPr>
          <a:xfrm>
            <a:off x="250768" y="2104063"/>
            <a:ext cx="9044145" cy="3387705"/>
          </a:xfrm>
          <a:prstGeom prst="rect">
            <a:avLst/>
          </a:prstGeom>
        </p:spPr>
      </p:pic>
      <p:sp>
        <p:nvSpPr>
          <p:cNvPr id="11" name="TextBox 10">
            <a:extLst>
              <a:ext uri="{FF2B5EF4-FFF2-40B4-BE49-F238E27FC236}">
                <a16:creationId xmlns:a16="http://schemas.microsoft.com/office/drawing/2014/main" id="{690F0E1F-EB18-C263-E50A-B46AECA5AE3A}"/>
              </a:ext>
            </a:extLst>
          </p:cNvPr>
          <p:cNvSpPr txBox="1"/>
          <p:nvPr/>
        </p:nvSpPr>
        <p:spPr>
          <a:xfrm>
            <a:off x="2930823" y="2061381"/>
            <a:ext cx="3684034"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U.S. Dollar Index (DXY)</a:t>
            </a:r>
          </a:p>
        </p:txBody>
      </p:sp>
    </p:spTree>
    <p:extLst>
      <p:ext uri="{BB962C8B-B14F-4D97-AF65-F5344CB8AC3E}">
        <p14:creationId xmlns:p14="http://schemas.microsoft.com/office/powerpoint/2010/main" val="2902703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704E8-0660-6200-1526-858B744D2F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D6E12-4FA1-F7E0-60F4-40F32725E6D3}"/>
              </a:ext>
            </a:extLst>
          </p:cNvPr>
          <p:cNvSpPr>
            <a:spLocks noGrp="1"/>
          </p:cNvSpPr>
          <p:nvPr>
            <p:ph type="title"/>
          </p:nvPr>
        </p:nvSpPr>
        <p:spPr>
          <a:xfrm>
            <a:off x="233464" y="365125"/>
            <a:ext cx="11760740" cy="1325563"/>
          </a:xfrm>
        </p:spPr>
        <p:txBody>
          <a:bodyPr/>
          <a:lstStyle/>
          <a:p>
            <a:r>
              <a:rPr lang="en-US" b="1" dirty="0">
                <a:solidFill>
                  <a:srgbClr val="002060"/>
                </a:solidFill>
                <a:latin typeface="Arial Black" panose="020B0A04020102020204" pitchFamily="34" charset="0"/>
                <a:cs typeface="Arial" panose="020B0604020202020204" pitchFamily="34" charset="0"/>
              </a:rPr>
              <a:t>United States Dollar Versus Brazilian Real</a:t>
            </a:r>
          </a:p>
        </p:txBody>
      </p:sp>
      <p:sp>
        <p:nvSpPr>
          <p:cNvPr id="6" name="TextBox 5">
            <a:extLst>
              <a:ext uri="{FF2B5EF4-FFF2-40B4-BE49-F238E27FC236}">
                <a16:creationId xmlns:a16="http://schemas.microsoft.com/office/drawing/2014/main" id="{BA652B72-4E33-E2C7-9C5A-770970EE0C6D}"/>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Google Finance</a:t>
            </a:r>
          </a:p>
        </p:txBody>
      </p:sp>
      <p:pic>
        <p:nvPicPr>
          <p:cNvPr id="4" name="Picture 3">
            <a:extLst>
              <a:ext uri="{FF2B5EF4-FFF2-40B4-BE49-F238E27FC236}">
                <a16:creationId xmlns:a16="http://schemas.microsoft.com/office/drawing/2014/main" id="{F72716CD-149F-6510-5CCB-7C1DBDA3AA0C}"/>
              </a:ext>
            </a:extLst>
          </p:cNvPr>
          <p:cNvPicPr>
            <a:picLocks noChangeAspect="1"/>
          </p:cNvPicPr>
          <p:nvPr/>
        </p:nvPicPr>
        <p:blipFill>
          <a:blip r:embed="rId2"/>
          <a:stretch>
            <a:fillRect/>
          </a:stretch>
        </p:blipFill>
        <p:spPr>
          <a:xfrm>
            <a:off x="354626" y="1967629"/>
            <a:ext cx="8888612" cy="3656794"/>
          </a:xfrm>
          <a:prstGeom prst="rect">
            <a:avLst/>
          </a:prstGeom>
        </p:spPr>
      </p:pic>
      <p:sp>
        <p:nvSpPr>
          <p:cNvPr id="9" name="TextBox 8">
            <a:extLst>
              <a:ext uri="{FF2B5EF4-FFF2-40B4-BE49-F238E27FC236}">
                <a16:creationId xmlns:a16="http://schemas.microsoft.com/office/drawing/2014/main" id="{6B28C6D2-E685-B16F-B14C-1CCD3D7777FD}"/>
              </a:ext>
            </a:extLst>
          </p:cNvPr>
          <p:cNvSpPr txBox="1"/>
          <p:nvPr/>
        </p:nvSpPr>
        <p:spPr>
          <a:xfrm>
            <a:off x="0" y="3014569"/>
            <a:ext cx="400110" cy="1139867"/>
          </a:xfrm>
          <a:prstGeom prst="rect">
            <a:avLst/>
          </a:prstGeom>
          <a:noFill/>
        </p:spPr>
        <p:txBody>
          <a:bodyPr vert="vert270" wrap="square" rtlCol="0">
            <a:spAutoFit/>
          </a:bodyPr>
          <a:lstStyle/>
          <a:p>
            <a:r>
              <a:rPr lang="en-US" sz="1400" b="1" dirty="0">
                <a:latin typeface="Arial" panose="020B0604020202020204" pitchFamily="34" charset="0"/>
                <a:cs typeface="Arial" panose="020B0604020202020204" pitchFamily="34" charset="0"/>
              </a:rPr>
              <a:t>USD to BRL</a:t>
            </a:r>
          </a:p>
        </p:txBody>
      </p:sp>
      <p:cxnSp>
        <p:nvCxnSpPr>
          <p:cNvPr id="10" name="Straight Arrow Connector 9">
            <a:extLst>
              <a:ext uri="{FF2B5EF4-FFF2-40B4-BE49-F238E27FC236}">
                <a16:creationId xmlns:a16="http://schemas.microsoft.com/office/drawing/2014/main" id="{76FB5242-DA7D-5A29-4710-718BBBB08E40}"/>
              </a:ext>
            </a:extLst>
          </p:cNvPr>
          <p:cNvCxnSpPr>
            <a:cxnSpLocks/>
          </p:cNvCxnSpPr>
          <p:nvPr/>
        </p:nvCxnSpPr>
        <p:spPr>
          <a:xfrm flipV="1">
            <a:off x="5198852" y="2544186"/>
            <a:ext cx="1667774" cy="1934655"/>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BE425D-DBFD-05DB-5F03-A34CECF870B5}"/>
              </a:ext>
            </a:extLst>
          </p:cNvPr>
          <p:cNvCxnSpPr>
            <a:cxnSpLocks/>
          </p:cNvCxnSpPr>
          <p:nvPr/>
        </p:nvCxnSpPr>
        <p:spPr>
          <a:xfrm>
            <a:off x="6932386" y="2544186"/>
            <a:ext cx="2310852" cy="1483743"/>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2BA28D9-038F-C4CB-AB8D-B55658BA0312}"/>
              </a:ext>
            </a:extLst>
          </p:cNvPr>
          <p:cNvSpPr txBox="1"/>
          <p:nvPr/>
        </p:nvSpPr>
        <p:spPr>
          <a:xfrm>
            <a:off x="8623019" y="2552904"/>
            <a:ext cx="3042349"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from more than 6:1 to less than 5:1 (as of May 8</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since early 2025 </a:t>
            </a:r>
          </a:p>
        </p:txBody>
      </p:sp>
    </p:spTree>
    <p:extLst>
      <p:ext uri="{BB962C8B-B14F-4D97-AF65-F5344CB8AC3E}">
        <p14:creationId xmlns:p14="http://schemas.microsoft.com/office/powerpoint/2010/main" val="953261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3B531-BB6D-874A-E333-99B240546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3EC6D-4AF0-1531-6722-910DBFFDD295}"/>
              </a:ext>
            </a:extLst>
          </p:cNvPr>
          <p:cNvSpPr>
            <a:spLocks noGrp="1"/>
          </p:cNvSpPr>
          <p:nvPr>
            <p:ph type="title"/>
          </p:nvPr>
        </p:nvSpPr>
        <p:spPr>
          <a:xfrm>
            <a:off x="233464" y="365125"/>
            <a:ext cx="11760740" cy="1325563"/>
          </a:xfrm>
        </p:spPr>
        <p:txBody>
          <a:bodyPr/>
          <a:lstStyle/>
          <a:p>
            <a:r>
              <a:rPr lang="en-US" b="1" dirty="0">
                <a:solidFill>
                  <a:srgbClr val="002060"/>
                </a:solidFill>
                <a:latin typeface="Arial Black" panose="020B0A04020102020204" pitchFamily="34" charset="0"/>
                <a:cs typeface="Arial" panose="020B0604020202020204" pitchFamily="34" charset="0"/>
              </a:rPr>
              <a:t>United States Dollar Versus Mexican Peso</a:t>
            </a:r>
          </a:p>
        </p:txBody>
      </p:sp>
      <p:sp>
        <p:nvSpPr>
          <p:cNvPr id="6" name="TextBox 5">
            <a:extLst>
              <a:ext uri="{FF2B5EF4-FFF2-40B4-BE49-F238E27FC236}">
                <a16:creationId xmlns:a16="http://schemas.microsoft.com/office/drawing/2014/main" id="{5CC39064-5076-DF77-CF32-97730ACB6F4A}"/>
              </a:ext>
            </a:extLst>
          </p:cNvPr>
          <p:cNvSpPr txBox="1"/>
          <p:nvPr/>
        </p:nvSpPr>
        <p:spPr>
          <a:xfrm>
            <a:off x="225083" y="5905143"/>
            <a:ext cx="3801521" cy="305309"/>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Source: Google Finance</a:t>
            </a:r>
          </a:p>
        </p:txBody>
      </p:sp>
      <p:pic>
        <p:nvPicPr>
          <p:cNvPr id="5" name="Picture 4">
            <a:extLst>
              <a:ext uri="{FF2B5EF4-FFF2-40B4-BE49-F238E27FC236}">
                <a16:creationId xmlns:a16="http://schemas.microsoft.com/office/drawing/2014/main" id="{67D8FE96-4FB8-5DC1-E6EE-E481B0D3DA82}"/>
              </a:ext>
            </a:extLst>
          </p:cNvPr>
          <p:cNvPicPr>
            <a:picLocks noChangeAspect="1"/>
          </p:cNvPicPr>
          <p:nvPr/>
        </p:nvPicPr>
        <p:blipFill>
          <a:blip r:embed="rId2"/>
          <a:stretch>
            <a:fillRect/>
          </a:stretch>
        </p:blipFill>
        <p:spPr>
          <a:xfrm>
            <a:off x="325754" y="2051655"/>
            <a:ext cx="8992146" cy="3624526"/>
          </a:xfrm>
          <a:prstGeom prst="rect">
            <a:avLst/>
          </a:prstGeom>
        </p:spPr>
      </p:pic>
      <p:sp>
        <p:nvSpPr>
          <p:cNvPr id="8" name="TextBox 7">
            <a:extLst>
              <a:ext uri="{FF2B5EF4-FFF2-40B4-BE49-F238E27FC236}">
                <a16:creationId xmlns:a16="http://schemas.microsoft.com/office/drawing/2014/main" id="{854DA2CC-2FAA-104D-C167-619350731C24}"/>
              </a:ext>
            </a:extLst>
          </p:cNvPr>
          <p:cNvSpPr txBox="1"/>
          <p:nvPr/>
        </p:nvSpPr>
        <p:spPr>
          <a:xfrm>
            <a:off x="33409" y="3165759"/>
            <a:ext cx="400110" cy="1139867"/>
          </a:xfrm>
          <a:prstGeom prst="rect">
            <a:avLst/>
          </a:prstGeom>
          <a:noFill/>
        </p:spPr>
        <p:txBody>
          <a:bodyPr vert="vert270" wrap="square" rtlCol="0">
            <a:spAutoFit/>
          </a:bodyPr>
          <a:lstStyle/>
          <a:p>
            <a:r>
              <a:rPr lang="en-US" sz="1400" b="1" dirty="0">
                <a:latin typeface="Arial" panose="020B0604020202020204" pitchFamily="34" charset="0"/>
                <a:cs typeface="Arial" panose="020B0604020202020204" pitchFamily="34" charset="0"/>
              </a:rPr>
              <a:t>USD to MXN</a:t>
            </a:r>
          </a:p>
        </p:txBody>
      </p:sp>
      <p:cxnSp>
        <p:nvCxnSpPr>
          <p:cNvPr id="11" name="Straight Arrow Connector 10">
            <a:extLst>
              <a:ext uri="{FF2B5EF4-FFF2-40B4-BE49-F238E27FC236}">
                <a16:creationId xmlns:a16="http://schemas.microsoft.com/office/drawing/2014/main" id="{B88F2494-7352-01AD-C6CE-9D29DC74D1C4}"/>
              </a:ext>
            </a:extLst>
          </p:cNvPr>
          <p:cNvCxnSpPr>
            <a:cxnSpLocks/>
          </p:cNvCxnSpPr>
          <p:nvPr/>
        </p:nvCxnSpPr>
        <p:spPr>
          <a:xfrm flipV="1">
            <a:off x="5199264" y="2716238"/>
            <a:ext cx="1793472" cy="1678201"/>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12333B6-1CA5-EF22-FB80-4EC782FE3C8E}"/>
              </a:ext>
            </a:extLst>
          </p:cNvPr>
          <p:cNvCxnSpPr>
            <a:cxnSpLocks/>
          </p:cNvCxnSpPr>
          <p:nvPr/>
        </p:nvCxnSpPr>
        <p:spPr>
          <a:xfrm>
            <a:off x="6992736" y="2689670"/>
            <a:ext cx="2215961" cy="1545308"/>
          </a:xfrm>
          <a:prstGeom prst="straightConnector1">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90B578B-A006-FCE5-8402-0DC767BB8DEB}"/>
              </a:ext>
            </a:extLst>
          </p:cNvPr>
          <p:cNvSpPr txBox="1"/>
          <p:nvPr/>
        </p:nvSpPr>
        <p:spPr>
          <a:xfrm>
            <a:off x="8557090" y="2632008"/>
            <a:ext cx="290796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from nearly 21:1 to just over 17:1 (as of May 8</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since early 2025</a:t>
            </a:r>
          </a:p>
        </p:txBody>
      </p:sp>
    </p:spTree>
    <p:extLst>
      <p:ext uri="{BB962C8B-B14F-4D97-AF65-F5344CB8AC3E}">
        <p14:creationId xmlns:p14="http://schemas.microsoft.com/office/powerpoint/2010/main" val="1893086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5756</TotalTime>
  <Words>3770</Words>
  <Application>Microsoft Office PowerPoint</Application>
  <PresentationFormat>Panorámica</PresentationFormat>
  <Paragraphs>280</Paragraphs>
  <Slides>66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66</vt:i4>
      </vt:variant>
    </vt:vector>
  </HeadingPairs>
  <TitlesOfParts>
    <vt:vector size="73" baseType="lpstr">
      <vt:lpstr>Aptos</vt:lpstr>
      <vt:lpstr>Arial</vt:lpstr>
      <vt:lpstr>Arial Black</vt:lpstr>
      <vt:lpstr>Calibri</vt:lpstr>
      <vt:lpstr>Calibri Light</vt:lpstr>
      <vt:lpstr>Montserrat</vt:lpstr>
      <vt:lpstr>Office Theme</vt:lpstr>
      <vt:lpstr>Presentación de PowerPoint</vt:lpstr>
      <vt:lpstr>Poultry and Other Protein Market Trends in the United States and Latin America</vt:lpstr>
      <vt:lpstr>Before We Begin…</vt:lpstr>
      <vt:lpstr>Introductory Market Highlights</vt:lpstr>
      <vt:lpstr>Disruption Risks Grow for Fuel and Fertilizer as Battle Over Strait of Hormuz Continues</vt:lpstr>
      <vt:lpstr>About One-Third of Global Seaborne Fertilizer Passes Through the Strait of Hormuz</vt:lpstr>
      <vt:lpstr>U.S. Dollar Index Trends Mostly Sideways Over the Past Year</vt:lpstr>
      <vt:lpstr>United States Dollar Versus Brazilian Real</vt:lpstr>
      <vt:lpstr>United States Dollar Versus Mexican Peso</vt:lpstr>
      <vt:lpstr>Severe Drought Blankets Much of the U.S. Outside of the Crucial Midwest Region</vt:lpstr>
      <vt:lpstr>Corn Yield Prospects Dampened by Drought Concerns and Diminished Fertilizer Access</vt:lpstr>
      <vt:lpstr>Soybean Acreage Likely to Increase This Year, Limiting Upside Price Pressures in This Space</vt:lpstr>
      <vt:lpstr>Added Crushing Capacity in the U.S. Limits Upside Price Pressures for Soybean Meal </vt:lpstr>
      <vt:lpstr>Brazil Is Expected to Export a Record 115 Million Metric Tons of Soybeans This Year</vt:lpstr>
      <vt:lpstr>Corn Production Has Stalled in Both Brazil and Argentina</vt:lpstr>
      <vt:lpstr>Live Chicken Production Costs in the U.S. Now Roughly on Par with Brazil</vt:lpstr>
      <vt:lpstr>Cost of Constructing a New Chicken House in the U.S. Surpasses $20 Per Square Foot</vt:lpstr>
      <vt:lpstr>Spot Profit Margins for U.S. Chicken Companies Have Been Mediocre Recently</vt:lpstr>
      <vt:lpstr>Supply and Demand Situation for Chicken in the United States</vt:lpstr>
      <vt:lpstr>Large Gap Between Actual and Pullet-Implied Breeding Hen Inventories</vt:lpstr>
      <vt:lpstr>This Suggests Breeder Flocks Are “Current” – and Productive, by Extension</vt:lpstr>
      <vt:lpstr>U.S. Chicken Production Expanding Rapidly at Present; Slower Growth Expected in 2027</vt:lpstr>
      <vt:lpstr>U.S. Chicken Production Has Increased by an Average of 2.0% Per Year Since 2012</vt:lpstr>
      <vt:lpstr>Total U.S. Chicken Exports Have Declined in Each of the Past Five Years </vt:lpstr>
      <vt:lpstr>Exports to Top Destinations Have Languished so far in 2026; Increases Observed Elsewhere</vt:lpstr>
      <vt:lpstr>Export Share of Brazilian Chicken Production Has Stabilized at around 33%</vt:lpstr>
      <vt:lpstr>Per Capita Availability of Red Meat and Poultry in the U.S. Is Record Large and Climbing</vt:lpstr>
      <vt:lpstr>Soft Demand for White Meat Cuts in the U.S. Opens Opportunities for Importers</vt:lpstr>
      <vt:lpstr>Demand Shifts Favor Dark Meat, Boneless Thigh Meat in Particular</vt:lpstr>
      <vt:lpstr>Even Bone-In Dark Meat Cuts Enjoying an Extended Run of Strong Domestic Demand</vt:lpstr>
      <vt:lpstr>Bulk Fresh Leg Quarters Find Consistent Support Above $0.50 Per Pound</vt:lpstr>
      <vt:lpstr>Drumsticks Now Carry Outsized Premiums to Leg Quarters; Bone-In Thighs “Undervalued”</vt:lpstr>
      <vt:lpstr>Domestic Demand for Mechanically Deboned Chicken (MDC) Continues to Soften</vt:lpstr>
      <vt:lpstr>Retail Dark Meat Prices Ease Lower Even as Wholesale Markets Remain Firm</vt:lpstr>
      <vt:lpstr>End-of-March Frozen Drum Stocks Were Down 28% from the 5-Year Average</vt:lpstr>
      <vt:lpstr>Chicken Production, Trade, and Supply Trends in Latin America</vt:lpstr>
      <vt:lpstr>Mexico Imported 6.6% Less Chicken from the U.S. Last Year Compared to 2024</vt:lpstr>
      <vt:lpstr>Per Capita Consumption of Chicken in Mexico Is Record Large And Growing</vt:lpstr>
      <vt:lpstr>U.S. Chicken Exports to Cuba Slide but Surge to the Dominican Republic</vt:lpstr>
      <vt:lpstr>Dominican Republic and Haiti Balance Trade Losses with Cuba</vt:lpstr>
      <vt:lpstr>Production Increases in the Caribbean Slowing Again After Years of Strong Growth</vt:lpstr>
      <vt:lpstr>Guatemala Leads Central American Partners in Importing Chicken from the U.S. </vt:lpstr>
      <vt:lpstr>The U.S. Exported 450 Million Pounds of Chicken to Central American Nations in 2025</vt:lpstr>
      <vt:lpstr>Chicken Production in Central America Has More Than Doubled Since 2014</vt:lpstr>
      <vt:lpstr>U.S. Chicken Exports to Key South American Partners Stabilize Following Years of Decline </vt:lpstr>
      <vt:lpstr>Explosion in U.S. Chicken Exports to South America Circa 2015-19 Proves Unsustainable</vt:lpstr>
      <vt:lpstr>Chilean Chicken Production Leveling Off After Surging 8.5% in 2025</vt:lpstr>
      <vt:lpstr>Colombian Chicken Production Has Increased by an Average of 3.4% Per Year Since 2015</vt:lpstr>
      <vt:lpstr>Following Setback in 2022-23, Chicken Production in Peru Is Increasing Again</vt:lpstr>
      <vt:lpstr>U.S. Chicken Exports to Latin America Surging Again Following Setback Last Spring/Summer</vt:lpstr>
      <vt:lpstr>Chicken Production in South America Is Accelerating, Increasing 3.6% in 2025</vt:lpstr>
      <vt:lpstr>Turkey Market Situation</vt:lpstr>
      <vt:lpstr>Very Gradually, HPAI Is Becoming Less of a Problem for the U.S. Turkey Industry</vt:lpstr>
      <vt:lpstr>This Is Likely to be Only the Second Year Since 2018 Where U.S. Turkey Production Increases</vt:lpstr>
      <vt:lpstr>U.S. Turkey Exports Are Running 19% Ahead of The Prior-Year Pace so far in 2026</vt:lpstr>
      <vt:lpstr>Super-Charged Domestic Demand Continues to Support Sky-High Turkey Thigh Meat Prices</vt:lpstr>
      <vt:lpstr>Lean Beef Trimmings (90s) Market Provides Ample Spillover Support for Turkey Dark Meat</vt:lpstr>
      <vt:lpstr>Other Proteins</vt:lpstr>
      <vt:lpstr>U.S. Pork Production Is Increasing at a Very Modest Pace</vt:lpstr>
      <vt:lpstr>Domestic Ham Demand Has Eased Since the Pandemic and Is Increasingly Mediocre</vt:lpstr>
      <vt:lpstr>Wholesale Pork Prices Increased Nearly 8% in 2025 Despite Loin Prices Easing Slightly Lower</vt:lpstr>
      <vt:lpstr>Domestic Per Capita Availability of Processed Eggs Advances Toward Record Territory</vt:lpstr>
      <vt:lpstr>Tanking U.S. Demand for Shell Eggs Creates Price Opportunities for Importers</vt:lpstr>
      <vt:lpstr>Presentación de PowerPoint</vt:lpstr>
      <vt:lpstr>Poultry and Other Protein Market Trends in the United States and Latin America</vt:lpstr>
      <vt:lpstr>Presentación de PowerPoint</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 Morey</dc:creator>
  <cp:lastModifiedBy>DELL</cp:lastModifiedBy>
  <cp:revision>154</cp:revision>
  <cp:lastPrinted>2019-08-21T13:50:26Z</cp:lastPrinted>
  <dcterms:created xsi:type="dcterms:W3CDTF">2018-08-21T13:45:12Z</dcterms:created>
  <dcterms:modified xsi:type="dcterms:W3CDTF">2026-05-13T14:36:33Z</dcterms:modified>
</cp:coreProperties>
</file>